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25"/>
  </p:notesMasterIdLst>
  <p:sldIdLst>
    <p:sldId id="315" r:id="rId6"/>
    <p:sldId id="309" r:id="rId7"/>
    <p:sldId id="319" r:id="rId8"/>
    <p:sldId id="321" r:id="rId9"/>
    <p:sldId id="276" r:id="rId10"/>
    <p:sldId id="260" r:id="rId11"/>
    <p:sldId id="259" r:id="rId12"/>
    <p:sldId id="322" r:id="rId13"/>
    <p:sldId id="330" r:id="rId14"/>
    <p:sldId id="324" r:id="rId15"/>
    <p:sldId id="263" r:id="rId16"/>
    <p:sldId id="323" r:id="rId17"/>
    <p:sldId id="329" r:id="rId18"/>
    <p:sldId id="326" r:id="rId19"/>
    <p:sldId id="272" r:id="rId20"/>
    <p:sldId id="274" r:id="rId21"/>
    <p:sldId id="316" r:id="rId22"/>
    <p:sldId id="320" r:id="rId23"/>
    <p:sldId id="258" r:id="rId24"/>
  </p:sldIdLst>
  <p:sldSz cx="9144000" cy="5715000" type="screen16x10"/>
  <p:notesSz cx="6858000" cy="9144000"/>
  <p:defaultTextStyle>
    <a:defPPr>
      <a:defRPr lang="en-CA"/>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356616"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713232"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06984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426464"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1783080" algn="l" defTabSz="713232" rtl="0" eaLnBrk="1" latinLnBrk="0" hangingPunct="1">
      <a:defRPr kern="1200">
        <a:solidFill>
          <a:schemeClr val="tx1"/>
        </a:solidFill>
        <a:latin typeface="Calibri" panose="020F0502020204030204" pitchFamily="34" charset="0"/>
        <a:ea typeface="+mn-ea"/>
        <a:cs typeface="+mn-cs"/>
      </a:defRPr>
    </a:lvl6pPr>
    <a:lvl7pPr marL="2139696" algn="l" defTabSz="713232" rtl="0" eaLnBrk="1" latinLnBrk="0" hangingPunct="1">
      <a:defRPr kern="1200">
        <a:solidFill>
          <a:schemeClr val="tx1"/>
        </a:solidFill>
        <a:latin typeface="Calibri" panose="020F0502020204030204" pitchFamily="34" charset="0"/>
        <a:ea typeface="+mn-ea"/>
        <a:cs typeface="+mn-cs"/>
      </a:defRPr>
    </a:lvl7pPr>
    <a:lvl8pPr marL="2496312" algn="l" defTabSz="713232" rtl="0" eaLnBrk="1" latinLnBrk="0" hangingPunct="1">
      <a:defRPr kern="1200">
        <a:solidFill>
          <a:schemeClr val="tx1"/>
        </a:solidFill>
        <a:latin typeface="Calibri" panose="020F0502020204030204" pitchFamily="34" charset="0"/>
        <a:ea typeface="+mn-ea"/>
        <a:cs typeface="+mn-cs"/>
      </a:defRPr>
    </a:lvl8pPr>
    <a:lvl9pPr marL="2852928" algn="l" defTabSz="713232"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C8D432A-9425-20E1-10C8-B5921D155D75}" name="Alice Jacob" initials="AJ" userId="S::ajacob@countyofkings.ca::459820a1-e35f-4682-a941-670a74ee4eb1"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437480-FAAF-41DB-B463-174E1B06BB19}" v="2" dt="2025-09-25T13:58:50.0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4576" autoAdjust="0"/>
  </p:normalViewPr>
  <p:slideViewPr>
    <p:cSldViewPr snapToGrid="0" snapToObjects="1">
      <p:cViewPr varScale="1">
        <p:scale>
          <a:sx n="112" d="100"/>
          <a:sy n="112" d="100"/>
        </p:scale>
        <p:origin x="156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8/10/relationships/authors" Target="author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ice Jacob" userId="459820a1-e35f-4682-a941-670a74ee4eb1" providerId="ADAL" clId="{80C998D7-FEDE-426A-B08D-541198DC8EAA}"/>
    <pc:docChg chg="undo custSel addSld modSld">
      <pc:chgData name="Alice Jacob" userId="459820a1-e35f-4682-a941-670a74ee4eb1" providerId="ADAL" clId="{80C998D7-FEDE-426A-B08D-541198DC8EAA}" dt="2025-09-25T13:58:51.495" v="5" actId="478"/>
      <pc:docMkLst>
        <pc:docMk/>
      </pc:docMkLst>
      <pc:sldChg chg="addSp delSp modSp mod addAnim delAnim">
        <pc:chgData name="Alice Jacob" userId="459820a1-e35f-4682-a941-670a74ee4eb1" providerId="ADAL" clId="{80C998D7-FEDE-426A-B08D-541198DC8EAA}" dt="2025-09-25T13:58:51.495" v="5" actId="478"/>
        <pc:sldMkLst>
          <pc:docMk/>
          <pc:sldMk cId="2312889311" sldId="322"/>
        </pc:sldMkLst>
        <pc:spChg chg="add del">
          <ac:chgData name="Alice Jacob" userId="459820a1-e35f-4682-a941-670a74ee4eb1" providerId="ADAL" clId="{80C998D7-FEDE-426A-B08D-541198DC8EAA}" dt="2025-09-25T13:58:51.495" v="5" actId="478"/>
          <ac:spMkLst>
            <pc:docMk/>
            <pc:sldMk cId="2312889311" sldId="322"/>
            <ac:spMk id="5" creationId="{FBE0E4B9-0F1A-677E-E7CA-876D7C900DA1}"/>
          </ac:spMkLst>
        </pc:spChg>
        <pc:spChg chg="del mod">
          <ac:chgData name="Alice Jacob" userId="459820a1-e35f-4682-a941-670a74ee4eb1" providerId="ADAL" clId="{80C998D7-FEDE-426A-B08D-541198DC8EAA}" dt="2025-09-25T13:58:50.845" v="4" actId="478"/>
          <ac:spMkLst>
            <pc:docMk/>
            <pc:sldMk cId="2312889311" sldId="322"/>
            <ac:spMk id="7" creationId="{9C03FFAA-286B-80D0-DE05-4DABD2CA5BF6}"/>
          </ac:spMkLst>
        </pc:spChg>
      </pc:sldChg>
      <pc:sldChg chg="add">
        <pc:chgData name="Alice Jacob" userId="459820a1-e35f-4682-a941-670a74ee4eb1" providerId="ADAL" clId="{80C998D7-FEDE-426A-B08D-541198DC8EAA}" dt="2025-09-25T13:58:44.749" v="2"/>
        <pc:sldMkLst>
          <pc:docMk/>
          <pc:sldMk cId="65775381" sldId="33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2FE1BE77-AE9D-49FF-BEFD-94D4CA748053}" type="datetimeFigureOut">
              <a:rPr lang="en-CA"/>
              <a:pPr>
                <a:defRPr/>
              </a:pPr>
              <a:t>2025-09-25</a:t>
            </a:fld>
            <a:endParaRPr lang="en-CA"/>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pPr lvl="0"/>
            <a:endParaRPr lang="en-CA"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wrap="square" lIns="91440" tIns="45720" rIns="91440" bIns="45720" numCol="1" anchor="t" anchorCtr="0" compatLnSpc="1">
            <a:prstTxWarp prst="textNoShape">
              <a:avLst/>
            </a:prstTxWarp>
          </a:bodyPr>
          <a:lstStyle/>
          <a:p>
            <a:pPr lvl="0"/>
            <a:r>
              <a:rPr lang="en-CA" altLang="en-US"/>
              <a:t>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5EDC7CD-89D0-46E7-9375-B9B473DD2816}" type="slidenum">
              <a:rPr lang="en-CA"/>
              <a:pPr>
                <a:defRPr/>
              </a:pPr>
              <a:t>‹#›</a:t>
            </a:fld>
            <a:endParaRPr lang="en-CA"/>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936" kern="1200">
        <a:solidFill>
          <a:schemeClr val="tx1"/>
        </a:solidFill>
        <a:latin typeface="+mn-lt"/>
        <a:ea typeface="+mn-ea"/>
        <a:cs typeface="+mn-cs"/>
      </a:defRPr>
    </a:lvl1pPr>
    <a:lvl2pPr marL="356616" algn="l" rtl="0" fontAlgn="base">
      <a:spcBef>
        <a:spcPct val="30000"/>
      </a:spcBef>
      <a:spcAft>
        <a:spcPct val="0"/>
      </a:spcAft>
      <a:defRPr sz="936" kern="1200">
        <a:solidFill>
          <a:schemeClr val="tx1"/>
        </a:solidFill>
        <a:latin typeface="+mn-lt"/>
        <a:ea typeface="+mn-ea"/>
        <a:cs typeface="+mn-cs"/>
      </a:defRPr>
    </a:lvl2pPr>
    <a:lvl3pPr marL="713232" algn="l" rtl="0" fontAlgn="base">
      <a:spcBef>
        <a:spcPct val="30000"/>
      </a:spcBef>
      <a:spcAft>
        <a:spcPct val="0"/>
      </a:spcAft>
      <a:defRPr sz="936" kern="1200">
        <a:solidFill>
          <a:schemeClr val="tx1"/>
        </a:solidFill>
        <a:latin typeface="+mn-lt"/>
        <a:ea typeface="+mn-ea"/>
        <a:cs typeface="+mn-cs"/>
      </a:defRPr>
    </a:lvl3pPr>
    <a:lvl4pPr marL="1069848" algn="l" rtl="0" fontAlgn="base">
      <a:spcBef>
        <a:spcPct val="30000"/>
      </a:spcBef>
      <a:spcAft>
        <a:spcPct val="0"/>
      </a:spcAft>
      <a:defRPr sz="936" kern="1200">
        <a:solidFill>
          <a:schemeClr val="tx1"/>
        </a:solidFill>
        <a:latin typeface="+mn-lt"/>
        <a:ea typeface="+mn-ea"/>
        <a:cs typeface="+mn-cs"/>
      </a:defRPr>
    </a:lvl4pPr>
    <a:lvl5pPr marL="1426464" algn="l" rtl="0" fontAlgn="base">
      <a:spcBef>
        <a:spcPct val="30000"/>
      </a:spcBef>
      <a:spcAft>
        <a:spcPct val="0"/>
      </a:spcAft>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70F294-C754-6586-B1A0-2900E047B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7CF352-FEAE-A570-3D5E-FA01D0EABE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6DC90D-68A1-6B6E-6C64-3CAEEDF71C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EEFEEB-9F2A-A51D-9819-7B9DD8FA6C59}"/>
              </a:ext>
            </a:extLst>
          </p:cNvPr>
          <p:cNvSpPr>
            <a:spLocks noGrp="1"/>
          </p:cNvSpPr>
          <p:nvPr>
            <p:ph type="sldNum" sz="quarter" idx="5"/>
          </p:nvPr>
        </p:nvSpPr>
        <p:spPr/>
        <p:txBody>
          <a:bodyPr/>
          <a:lstStyle/>
          <a:p>
            <a:pPr>
              <a:defRPr/>
            </a:pPr>
            <a:fld id="{45EDC7CD-89D0-46E7-9375-B9B473DD2816}" type="slidenum">
              <a:rPr lang="en-CA" smtClean="0"/>
              <a:pPr>
                <a:defRPr/>
              </a:pPr>
              <a:t>1</a:t>
            </a:fld>
            <a:endParaRPr lang="en-CA"/>
          </a:p>
        </p:txBody>
      </p:sp>
    </p:spTree>
    <p:extLst>
      <p:ext uri="{BB962C8B-B14F-4D97-AF65-F5344CB8AC3E}">
        <p14:creationId xmlns:p14="http://schemas.microsoft.com/office/powerpoint/2010/main" val="16329822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703666-322E-9D3A-B213-7A645B34B2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4A715-4289-9753-D2FA-153FCFA171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84953-069B-B076-6393-3ED670457C99}"/>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Subject property and the </a:t>
            </a:r>
            <a:r>
              <a:rPr lang="en-US" dirty="0" err="1"/>
              <a:t>neighbouring</a:t>
            </a:r>
            <a:r>
              <a:rPr lang="en-US" dirty="0"/>
              <a:t> uses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Residential </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Michelin tire plant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1696711-AC7C-CD91-1198-9EFEA63A514D}"/>
              </a:ext>
            </a:extLst>
          </p:cNvPr>
          <p:cNvSpPr>
            <a:spLocks noGrp="1"/>
          </p:cNvSpPr>
          <p:nvPr>
            <p:ph type="sldNum" sz="quarter" idx="5"/>
          </p:nvPr>
        </p:nvSpPr>
        <p:spPr/>
        <p:txBody>
          <a:bodyPr/>
          <a:lstStyle/>
          <a:p>
            <a:pPr>
              <a:defRPr/>
            </a:pPr>
            <a:fld id="{45EDC7CD-89D0-46E7-9375-B9B473DD2816}" type="slidenum">
              <a:rPr lang="en-CA" smtClean="0"/>
              <a:pPr>
                <a:defRPr/>
              </a:pPr>
              <a:t>12</a:t>
            </a:fld>
            <a:endParaRPr lang="en-CA"/>
          </a:p>
        </p:txBody>
      </p:sp>
    </p:spTree>
    <p:extLst>
      <p:ext uri="{BB962C8B-B14F-4D97-AF65-F5344CB8AC3E}">
        <p14:creationId xmlns:p14="http://schemas.microsoft.com/office/powerpoint/2010/main" val="3486999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D4799-27C3-585F-FB3A-2A475B89BF4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BAC775-4D7D-CA90-DB9C-1BC09A09F0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8371E0-CA37-947A-692E-5857BCA269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D9C5D1-9340-533C-931D-9971566220BE}"/>
              </a:ext>
            </a:extLst>
          </p:cNvPr>
          <p:cNvSpPr>
            <a:spLocks noGrp="1"/>
          </p:cNvSpPr>
          <p:nvPr>
            <p:ph type="sldNum" sz="quarter" idx="5"/>
          </p:nvPr>
        </p:nvSpPr>
        <p:spPr/>
        <p:txBody>
          <a:bodyPr/>
          <a:lstStyle/>
          <a:p>
            <a:pPr>
              <a:defRPr/>
            </a:pPr>
            <a:fld id="{45EDC7CD-89D0-46E7-9375-B9B473DD2816}" type="slidenum">
              <a:rPr lang="en-CA" smtClean="0"/>
              <a:pPr>
                <a:defRPr/>
              </a:pPr>
              <a:t>13</a:t>
            </a:fld>
            <a:endParaRPr lang="en-CA"/>
          </a:p>
        </p:txBody>
      </p:sp>
    </p:spTree>
    <p:extLst>
      <p:ext uri="{BB962C8B-B14F-4D97-AF65-F5344CB8AC3E}">
        <p14:creationId xmlns:p14="http://schemas.microsoft.com/office/powerpoint/2010/main" val="4051528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600AD-BF59-8830-DECA-AAB10C505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17902-815C-82D9-B2E3-DB59C8AB8B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FCFD36-CB88-C60F-3555-4B3BDCD238E8}"/>
              </a:ext>
            </a:extLst>
          </p:cNvPr>
          <p:cNvSpPr>
            <a:spLocks noGrp="1"/>
          </p:cNvSpPr>
          <p:nvPr>
            <p:ph type="body" idx="1"/>
          </p:nvPr>
        </p:nvSpPr>
        <p:spPr/>
        <p:txBody>
          <a:bodyPr/>
          <a:lstStyle/>
          <a:p>
            <a:r>
              <a:rPr lang="en-US" dirty="0"/>
              <a:t>These are the criteria the proposal will need to meet:</a:t>
            </a:r>
          </a:p>
          <a:p>
            <a:endParaRPr lang="en-US" dirty="0"/>
          </a:p>
          <a:p>
            <a:r>
              <a:rPr lang="en-US" dirty="0"/>
              <a:t>Council has to be satisfied that the proposal</a:t>
            </a:r>
          </a:p>
          <a:p>
            <a:pPr marL="171450" indent="-171450">
              <a:buFont typeface="Arial" panose="020B0604020202020204" pitchFamily="34" charset="0"/>
              <a:buChar char="•"/>
            </a:pPr>
            <a:r>
              <a:rPr lang="en-US" dirty="0"/>
              <a:t>is not on a land that has been in recent agricultural production</a:t>
            </a:r>
          </a:p>
          <a:p>
            <a:pPr marL="171450" indent="-171450">
              <a:buFont typeface="Arial" panose="020B0604020202020204" pitchFamily="34" charset="0"/>
              <a:buChar char="•"/>
            </a:pPr>
            <a:r>
              <a:rPr lang="en-US" dirty="0"/>
              <a:t>That it wouldn’t rezone more land than required</a:t>
            </a:r>
          </a:p>
          <a:p>
            <a:pPr marL="171450" indent="-171450">
              <a:buFont typeface="Arial" panose="020B0604020202020204" pitchFamily="34" charset="0"/>
              <a:buChar char="•"/>
            </a:pPr>
            <a:r>
              <a:rPr lang="en-US" dirty="0"/>
              <a:t>That it will not create any undue conflict with nearby agricultural or rural residents</a:t>
            </a:r>
          </a:p>
          <a:p>
            <a:pPr marL="171450" indent="-171450">
              <a:buFont typeface="Arial" panose="020B0604020202020204" pitchFamily="34" charset="0"/>
              <a:buChar char="•"/>
            </a:pPr>
            <a:r>
              <a:rPr lang="en-US" dirty="0"/>
              <a:t>And that it meets the general criteria</a:t>
            </a:r>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0EE3E928-003E-7A5A-88C2-AA9B791A33F0}"/>
              </a:ext>
            </a:extLst>
          </p:cNvPr>
          <p:cNvSpPr>
            <a:spLocks noGrp="1"/>
          </p:cNvSpPr>
          <p:nvPr>
            <p:ph type="sldNum" sz="quarter" idx="5"/>
          </p:nvPr>
        </p:nvSpPr>
        <p:spPr/>
        <p:txBody>
          <a:bodyPr/>
          <a:lstStyle/>
          <a:p>
            <a:pPr>
              <a:defRPr/>
            </a:pPr>
            <a:fld id="{45EDC7CD-89D0-46E7-9375-B9B473DD2816}" type="slidenum">
              <a:rPr lang="en-CA" smtClean="0"/>
              <a:pPr>
                <a:defRPr/>
              </a:pPr>
              <a:t>14</a:t>
            </a:fld>
            <a:endParaRPr lang="en-CA"/>
          </a:p>
        </p:txBody>
      </p:sp>
    </p:spTree>
    <p:extLst>
      <p:ext uri="{BB962C8B-B14F-4D97-AF65-F5344CB8AC3E}">
        <p14:creationId xmlns:p14="http://schemas.microsoft.com/office/powerpoint/2010/main" val="9907140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Whether the proposal is consistent with the proposed zones placement policies </a:t>
            </a:r>
          </a:p>
          <a:p>
            <a:pPr marL="171450" indent="-171450">
              <a:buFont typeface="Arial" panose="020B0604020202020204" pitchFamily="34" charset="0"/>
              <a:buChar char="•"/>
            </a:pPr>
            <a:r>
              <a:rPr lang="en-US" dirty="0"/>
              <a:t>Whether the impacts of  the proposed use and other permitted uses are appropriate</a:t>
            </a:r>
          </a:p>
          <a:p>
            <a:pPr marL="171450" indent="-171450">
              <a:buFont typeface="Arial" panose="020B0604020202020204" pitchFamily="34" charset="0"/>
              <a:buChar char="•"/>
            </a:pPr>
            <a:r>
              <a:rPr lang="en-US" dirty="0"/>
              <a:t>Whether it meets the general criteria</a:t>
            </a:r>
          </a:p>
          <a:p>
            <a:endParaRPr lang="en-US" dirty="0"/>
          </a:p>
        </p:txBody>
      </p:sp>
      <p:sp>
        <p:nvSpPr>
          <p:cNvPr id="4" name="Slide Number Placeholder 3"/>
          <p:cNvSpPr>
            <a:spLocks noGrp="1"/>
          </p:cNvSpPr>
          <p:nvPr>
            <p:ph type="sldNum" sz="quarter" idx="5"/>
          </p:nvPr>
        </p:nvSpPr>
        <p:spPr/>
        <p:txBody>
          <a:bodyPr/>
          <a:lstStyle/>
          <a:p>
            <a:pPr>
              <a:defRPr/>
            </a:pPr>
            <a:fld id="{45EDC7CD-89D0-46E7-9375-B9B473DD2816}" type="slidenum">
              <a:rPr lang="en-CA" smtClean="0"/>
              <a:pPr>
                <a:defRPr/>
              </a:pPr>
              <a:t>15</a:t>
            </a:fld>
            <a:endParaRPr lang="en-CA"/>
          </a:p>
        </p:txBody>
      </p:sp>
    </p:spTree>
    <p:extLst>
      <p:ext uri="{BB962C8B-B14F-4D97-AF65-F5344CB8AC3E}">
        <p14:creationId xmlns:p14="http://schemas.microsoft.com/office/powerpoint/2010/main" val="24560759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t>This is the general criteria which requires us to look into various aspects such as the proposal's consistency with the Municipal Planning Strategy, the compatibility with surrounding uses, financial impacts, adequacy of fire protection services, adequacy of sewer and water services, and various other aspects. Most of these will be reviewed by us, the municipality, but there are a few that are not within our jurisdiction, and we would reach out to the relevant departments for their feedback. </a:t>
            </a:r>
            <a:endParaRPr lang="en-US" sz="1800" b="0" i="0" u="none" strike="noStrike" baseline="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pPr>
              <a:defRPr/>
            </a:pPr>
            <a:fld id="{45EDC7CD-89D0-46E7-9375-B9B473DD2816}" type="slidenum">
              <a:rPr lang="en-CA" smtClean="0"/>
              <a:pPr>
                <a:defRPr/>
              </a:pPr>
              <a:t>16</a:t>
            </a:fld>
            <a:endParaRPr lang="en-CA"/>
          </a:p>
        </p:txBody>
      </p:sp>
    </p:spTree>
    <p:extLst>
      <p:ext uri="{BB962C8B-B14F-4D97-AF65-F5344CB8AC3E}">
        <p14:creationId xmlns:p14="http://schemas.microsoft.com/office/powerpoint/2010/main" val="3710163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39592-34F3-533E-F66E-B5807268EB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17ECC0-1E19-E025-D535-35A301AC4A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86071F-5AD7-6FD7-C5A8-22540BC546DE}"/>
              </a:ext>
            </a:extLst>
          </p:cNvPr>
          <p:cNvSpPr>
            <a:spLocks noGrp="1"/>
          </p:cNvSpPr>
          <p:nvPr>
            <p:ph type="body" idx="1"/>
          </p:nvPr>
        </p:nvSpPr>
        <p:spPr/>
        <p:txBody>
          <a:bodyPr/>
          <a:lstStyle/>
          <a:p>
            <a:r>
              <a:rPr lang="en-US" dirty="0"/>
              <a:t>Recap of the process </a:t>
            </a:r>
          </a:p>
          <a:p>
            <a:r>
              <a:rPr lang="en-US" dirty="0"/>
              <a:t>We will not be making any decisions tonight</a:t>
            </a:r>
          </a:p>
          <a:p>
            <a:r>
              <a:rPr lang="en-US" dirty="0"/>
              <a:t>Feedback and comments </a:t>
            </a:r>
          </a:p>
          <a:p>
            <a:endParaRPr lang="en-US" dirty="0"/>
          </a:p>
        </p:txBody>
      </p:sp>
      <p:sp>
        <p:nvSpPr>
          <p:cNvPr id="4" name="Slide Number Placeholder 3">
            <a:extLst>
              <a:ext uri="{FF2B5EF4-FFF2-40B4-BE49-F238E27FC236}">
                <a16:creationId xmlns:a16="http://schemas.microsoft.com/office/drawing/2014/main" id="{B94470D8-1CBF-22B1-F8EB-09A787E460CB}"/>
              </a:ext>
            </a:extLst>
          </p:cNvPr>
          <p:cNvSpPr>
            <a:spLocks noGrp="1"/>
          </p:cNvSpPr>
          <p:nvPr>
            <p:ph type="sldNum" sz="quarter" idx="5"/>
          </p:nvPr>
        </p:nvSpPr>
        <p:spPr/>
        <p:txBody>
          <a:bodyPr/>
          <a:lstStyle/>
          <a:p>
            <a:pPr>
              <a:defRPr/>
            </a:pPr>
            <a:fld id="{45EDC7CD-89D0-46E7-9375-B9B473DD2816}" type="slidenum">
              <a:rPr lang="en-CA" smtClean="0"/>
              <a:pPr>
                <a:defRPr/>
              </a:pPr>
              <a:t>17</a:t>
            </a:fld>
            <a:endParaRPr lang="en-CA"/>
          </a:p>
        </p:txBody>
      </p:sp>
    </p:spTree>
    <p:extLst>
      <p:ext uri="{BB962C8B-B14F-4D97-AF65-F5344CB8AC3E}">
        <p14:creationId xmlns:p14="http://schemas.microsoft.com/office/powerpoint/2010/main" val="3262897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quick notes before we </a:t>
            </a:r>
            <a:r>
              <a:rPr lang="en-US"/>
              <a:t>move on to </a:t>
            </a:r>
            <a:r>
              <a:rPr lang="en-US" dirty="0"/>
              <a:t>the questions </a:t>
            </a:r>
            <a:r>
              <a:rPr lang="en-US"/>
              <a:t>and comments</a:t>
            </a:r>
            <a:endParaRPr lang="en-US" dirty="0"/>
          </a:p>
        </p:txBody>
      </p:sp>
      <p:sp>
        <p:nvSpPr>
          <p:cNvPr id="4" name="Slide Number Placeholder 3"/>
          <p:cNvSpPr>
            <a:spLocks noGrp="1"/>
          </p:cNvSpPr>
          <p:nvPr>
            <p:ph type="sldNum" sz="quarter" idx="5"/>
          </p:nvPr>
        </p:nvSpPr>
        <p:spPr/>
        <p:txBody>
          <a:bodyPr/>
          <a:lstStyle/>
          <a:p>
            <a:pPr>
              <a:defRPr/>
            </a:pPr>
            <a:fld id="{45EDC7CD-89D0-46E7-9375-B9B473DD2816}" type="slidenum">
              <a:rPr lang="en-CA" smtClean="0"/>
              <a:pPr>
                <a:defRPr/>
              </a:pPr>
              <a:t>18</a:t>
            </a:fld>
            <a:endParaRPr lang="en-CA"/>
          </a:p>
        </p:txBody>
      </p:sp>
    </p:spTree>
    <p:extLst>
      <p:ext uri="{BB962C8B-B14F-4D97-AF65-F5344CB8AC3E}">
        <p14:creationId xmlns:p14="http://schemas.microsoft.com/office/powerpoint/2010/main" val="36701360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98F520-AD9F-385A-C5E5-E24DBA2ABE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5BDEDD-AC26-FEC8-8D15-5394C06FAF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E8DB1-6375-CCEE-E73E-C51F5FE0A6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646B96-E576-62F7-5007-6C9866E3F36F}"/>
              </a:ext>
            </a:extLst>
          </p:cNvPr>
          <p:cNvSpPr>
            <a:spLocks noGrp="1"/>
          </p:cNvSpPr>
          <p:nvPr>
            <p:ph type="sldNum" sz="quarter" idx="5"/>
          </p:nvPr>
        </p:nvSpPr>
        <p:spPr/>
        <p:txBody>
          <a:bodyPr/>
          <a:lstStyle/>
          <a:p>
            <a:pPr>
              <a:defRPr/>
            </a:pPr>
            <a:fld id="{45EDC7CD-89D0-46E7-9375-B9B473DD2816}" type="slidenum">
              <a:rPr lang="en-CA" smtClean="0"/>
              <a:pPr>
                <a:defRPr/>
              </a:pPr>
              <a:t>2</a:t>
            </a:fld>
            <a:endParaRPr lang="en-CA"/>
          </a:p>
        </p:txBody>
      </p:sp>
    </p:spTree>
    <p:extLst>
      <p:ext uri="{BB962C8B-B14F-4D97-AF65-F5344CB8AC3E}">
        <p14:creationId xmlns:p14="http://schemas.microsoft.com/office/powerpoint/2010/main" val="13797075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DC819-2408-85E0-81B1-0FB9385482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24AB41-5712-D257-1A5B-BA82031D1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7C2EDC-B70C-4CCF-95BE-FF10B03DD8A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97F8392-5491-AAC7-C988-6A504DC3DAC1}"/>
              </a:ext>
            </a:extLst>
          </p:cNvPr>
          <p:cNvSpPr>
            <a:spLocks noGrp="1"/>
          </p:cNvSpPr>
          <p:nvPr>
            <p:ph type="sldNum" sz="quarter" idx="5"/>
          </p:nvPr>
        </p:nvSpPr>
        <p:spPr/>
        <p:txBody>
          <a:bodyPr/>
          <a:lstStyle/>
          <a:p>
            <a:pPr>
              <a:defRPr/>
            </a:pPr>
            <a:fld id="{45EDC7CD-89D0-46E7-9375-B9B473DD2816}" type="slidenum">
              <a:rPr lang="en-CA" smtClean="0"/>
              <a:pPr>
                <a:defRPr/>
              </a:pPr>
              <a:t>4</a:t>
            </a:fld>
            <a:endParaRPr lang="en-CA"/>
          </a:p>
        </p:txBody>
      </p:sp>
    </p:spTree>
    <p:extLst>
      <p:ext uri="{BB962C8B-B14F-4D97-AF65-F5344CB8AC3E}">
        <p14:creationId xmlns:p14="http://schemas.microsoft.com/office/powerpoint/2010/main" val="30902666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process the application will undergo before Council makes a final decision. </a:t>
            </a:r>
          </a:p>
          <a:p>
            <a:r>
              <a:rPr lang="en-US" dirty="0"/>
              <a:t>We received the application in August, </a:t>
            </a:r>
            <a:r>
              <a:rPr lang="en-US" dirty="0" err="1"/>
              <a:t>xxxxx</a:t>
            </a:r>
            <a:r>
              <a:rPr lang="en-US" dirty="0"/>
              <a:t>. </a:t>
            </a:r>
          </a:p>
          <a:p>
            <a:r>
              <a:rPr lang="en-US" dirty="0"/>
              <a:t>Staff will review the application and will prepare a report with a recommendation. </a:t>
            </a:r>
          </a:p>
          <a:p>
            <a:r>
              <a:rPr lang="en-US" dirty="0"/>
              <a:t>The report will be presented to the Planning Advisory Committee, and the committee may forward it to Council for First Reading. </a:t>
            </a:r>
          </a:p>
          <a:p>
            <a:r>
              <a:rPr lang="en-US" dirty="0"/>
              <a:t>Council may then schedule a public hearing. </a:t>
            </a:r>
          </a:p>
          <a:p>
            <a:r>
              <a:rPr lang="en-US" dirty="0"/>
              <a:t>properties within 500 feet will be notified of the hearing. </a:t>
            </a:r>
          </a:p>
          <a:p>
            <a:r>
              <a:rPr lang="en-US" dirty="0"/>
              <a:t>After the hearing, the application will go back to council for a second reading, followed by a 14-day appeal period</a:t>
            </a:r>
          </a:p>
        </p:txBody>
      </p:sp>
      <p:sp>
        <p:nvSpPr>
          <p:cNvPr id="4" name="Slide Number Placeholder 3"/>
          <p:cNvSpPr>
            <a:spLocks noGrp="1"/>
          </p:cNvSpPr>
          <p:nvPr>
            <p:ph type="sldNum" sz="quarter" idx="5"/>
          </p:nvPr>
        </p:nvSpPr>
        <p:spPr/>
        <p:txBody>
          <a:bodyPr/>
          <a:lstStyle/>
          <a:p>
            <a:pPr>
              <a:defRPr/>
            </a:pPr>
            <a:fld id="{45EDC7CD-89D0-46E7-9375-B9B473DD2816}" type="slidenum">
              <a:rPr lang="en-CA" smtClean="0"/>
              <a:pPr>
                <a:defRPr/>
              </a:pPr>
              <a:t>5</a:t>
            </a:fld>
            <a:endParaRPr lang="en-CA"/>
          </a:p>
        </p:txBody>
      </p:sp>
    </p:spTree>
    <p:extLst>
      <p:ext uri="{BB962C8B-B14F-4D97-AF65-F5344CB8AC3E}">
        <p14:creationId xmlns:p14="http://schemas.microsoft.com/office/powerpoint/2010/main" val="3556171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32 acres</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Randolph Road</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Developed with a storage units and a business office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45EDC7CD-89D0-46E7-9375-B9B473DD2816}" type="slidenum">
              <a:rPr lang="en-CA" smtClean="0"/>
              <a:pPr>
                <a:defRPr/>
              </a:pPr>
              <a:t>7</a:t>
            </a:fld>
            <a:endParaRPr lang="en-CA"/>
          </a:p>
        </p:txBody>
      </p:sp>
    </p:spTree>
    <p:extLst>
      <p:ext uri="{BB962C8B-B14F-4D97-AF65-F5344CB8AC3E}">
        <p14:creationId xmlns:p14="http://schemas.microsoft.com/office/powerpoint/2010/main" val="16391679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6A084-D0EB-501A-FBF9-160C97FFB7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68E80D-FDBD-3CEC-8F8D-DBE79BDAD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A53D3A-165B-BD9F-C9CC-FDD77C5AED42}"/>
              </a:ext>
            </a:extLst>
          </p:cNvPr>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The eastern portion, in a dashed yellow line, is vacant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The portion is zoned Rural Mixed Use – A2 Zone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Applicant intends to develop a self-storage facility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But the A2 zone does not permit self storage facility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Request is to rezone it to another zone called the Rural Industrial to permit the self storage facilities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0CE66E5-8226-80E5-CEEE-4FE2C4F15F19}"/>
              </a:ext>
            </a:extLst>
          </p:cNvPr>
          <p:cNvSpPr>
            <a:spLocks noGrp="1"/>
          </p:cNvSpPr>
          <p:nvPr>
            <p:ph type="sldNum" sz="quarter" idx="5"/>
          </p:nvPr>
        </p:nvSpPr>
        <p:spPr/>
        <p:txBody>
          <a:bodyPr/>
          <a:lstStyle/>
          <a:p>
            <a:pPr>
              <a:defRPr/>
            </a:pPr>
            <a:fld id="{45EDC7CD-89D0-46E7-9375-B9B473DD2816}" type="slidenum">
              <a:rPr lang="en-CA" smtClean="0"/>
              <a:pPr>
                <a:defRPr/>
              </a:pPr>
              <a:t>8</a:t>
            </a:fld>
            <a:endParaRPr lang="en-CA"/>
          </a:p>
        </p:txBody>
      </p:sp>
    </p:spTree>
    <p:extLst>
      <p:ext uri="{BB962C8B-B14F-4D97-AF65-F5344CB8AC3E}">
        <p14:creationId xmlns:p14="http://schemas.microsoft.com/office/powerpoint/2010/main" val="1442180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02D9F-A0FF-B1D8-8650-48B35EA22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7AC14-908E-3621-28AE-16411FDF4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12A9B7-05FB-A045-21D0-11EF5880700D}"/>
              </a:ext>
            </a:extLst>
          </p:cNvPr>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The eastern portion, in a dashed yellow line, is vacant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The portion is zoned Rural Mixed Use – A2 Zone</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Applicant intends to develop a self-storage facility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But the A2 zone does not permit self storage facility</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Request is to rezone it to another zone called the Rural Industrial to permit the self storage facilities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F3B594A-4722-3241-F878-A63041F67573}"/>
              </a:ext>
            </a:extLst>
          </p:cNvPr>
          <p:cNvSpPr>
            <a:spLocks noGrp="1"/>
          </p:cNvSpPr>
          <p:nvPr>
            <p:ph type="sldNum" sz="quarter" idx="5"/>
          </p:nvPr>
        </p:nvSpPr>
        <p:spPr/>
        <p:txBody>
          <a:bodyPr/>
          <a:lstStyle/>
          <a:p>
            <a:pPr>
              <a:defRPr/>
            </a:pPr>
            <a:fld id="{45EDC7CD-89D0-46E7-9375-B9B473DD2816}" type="slidenum">
              <a:rPr lang="en-CA" smtClean="0"/>
              <a:pPr>
                <a:defRPr/>
              </a:pPr>
              <a:t>9</a:t>
            </a:fld>
            <a:endParaRPr lang="en-CA"/>
          </a:p>
        </p:txBody>
      </p:sp>
    </p:spTree>
    <p:extLst>
      <p:ext uri="{BB962C8B-B14F-4D97-AF65-F5344CB8AC3E}">
        <p14:creationId xmlns:p14="http://schemas.microsoft.com/office/powerpoint/2010/main" val="1712980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E9C9F5-F1A9-8755-A50E-4C4545C6E6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B0FE4-5733-BA17-E1DE-F87D96343F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7B5E99B-728B-128B-CA94-DF819E1EB198}"/>
              </a:ext>
            </a:extLst>
          </p:cNvPr>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Approximately 800 units</a:t>
            </a:r>
          </a:p>
        </p:txBody>
      </p:sp>
      <p:sp>
        <p:nvSpPr>
          <p:cNvPr id="4" name="Slide Number Placeholder 3">
            <a:extLst>
              <a:ext uri="{FF2B5EF4-FFF2-40B4-BE49-F238E27FC236}">
                <a16:creationId xmlns:a16="http://schemas.microsoft.com/office/drawing/2014/main" id="{7F604AB4-011E-4493-37D3-AB49E4569496}"/>
              </a:ext>
            </a:extLst>
          </p:cNvPr>
          <p:cNvSpPr>
            <a:spLocks noGrp="1"/>
          </p:cNvSpPr>
          <p:nvPr>
            <p:ph type="sldNum" sz="quarter" idx="5"/>
          </p:nvPr>
        </p:nvSpPr>
        <p:spPr/>
        <p:txBody>
          <a:bodyPr/>
          <a:lstStyle/>
          <a:p>
            <a:pPr>
              <a:defRPr/>
            </a:pPr>
            <a:fld id="{45EDC7CD-89D0-46E7-9375-B9B473DD2816}" type="slidenum">
              <a:rPr lang="en-CA" smtClean="0"/>
              <a:pPr>
                <a:defRPr/>
              </a:pPr>
              <a:t>10</a:t>
            </a:fld>
            <a:endParaRPr lang="en-CA"/>
          </a:p>
        </p:txBody>
      </p:sp>
    </p:spTree>
    <p:extLst>
      <p:ext uri="{BB962C8B-B14F-4D97-AF65-F5344CB8AC3E}">
        <p14:creationId xmlns:p14="http://schemas.microsoft.com/office/powerpoint/2010/main" val="6558009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Land use designation of the area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The designation determines which zones and types of uses can be permitted in the area</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The property is within the agricultural designation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Both the current zoning and the proposed zoning are permitted within the designation</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t>Which, in short, means it enables Council to consider this rezoning</a:t>
            </a:r>
          </a:p>
        </p:txBody>
      </p:sp>
      <p:sp>
        <p:nvSpPr>
          <p:cNvPr id="4" name="Slide Number Placeholder 3"/>
          <p:cNvSpPr>
            <a:spLocks noGrp="1"/>
          </p:cNvSpPr>
          <p:nvPr>
            <p:ph type="sldNum" sz="quarter" idx="5"/>
          </p:nvPr>
        </p:nvSpPr>
        <p:spPr/>
        <p:txBody>
          <a:bodyPr/>
          <a:lstStyle/>
          <a:p>
            <a:pPr>
              <a:defRPr/>
            </a:pPr>
            <a:fld id="{45EDC7CD-89D0-46E7-9375-B9B473DD2816}" type="slidenum">
              <a:rPr lang="en-CA" smtClean="0"/>
              <a:pPr>
                <a:defRPr/>
              </a:pPr>
              <a:t>11</a:t>
            </a:fld>
            <a:endParaRPr lang="en-CA"/>
          </a:p>
        </p:txBody>
      </p:sp>
    </p:spTree>
    <p:extLst>
      <p:ext uri="{BB962C8B-B14F-4D97-AF65-F5344CB8AC3E}">
        <p14:creationId xmlns:p14="http://schemas.microsoft.com/office/powerpoint/2010/main" val="662890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613B9-E7AA-8043-B0A9-F1E2D6FFDD57}"/>
              </a:ext>
            </a:extLst>
          </p:cNvPr>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54A87B8-6A56-844F-B5F2-7B4B54B81E9A}"/>
              </a:ext>
            </a:extLst>
          </p:cNvPr>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E5FCF19B-1D3C-4B16-A9B2-D16BFF36F341}" type="datetime1">
              <a:rPr lang="en-US"/>
              <a:pPr>
                <a:defRPr/>
              </a:pPr>
              <a:t>9/25/2025</a:t>
            </a:fld>
            <a:endParaRPr lang="en-US"/>
          </a:p>
        </p:txBody>
      </p:sp>
      <p:sp>
        <p:nvSpPr>
          <p:cNvPr id="5"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E414BA20-D83D-4142-8497-260BEA5C7310}" type="slidenum">
              <a:rPr lang="en-US"/>
              <a:pPr>
                <a:defRPr/>
              </a:pPr>
              <a:t>‹#›</a:t>
            </a:fld>
            <a:endParaRPr lang="en-US"/>
          </a:p>
        </p:txBody>
      </p:sp>
    </p:spTree>
    <p:extLst>
      <p:ext uri="{BB962C8B-B14F-4D97-AF65-F5344CB8AC3E}">
        <p14:creationId xmlns:p14="http://schemas.microsoft.com/office/powerpoint/2010/main" val="370557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296C0-3497-3F4A-A2D4-F7E47BE29A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F204C3-AB05-D04F-BC5B-778EE5D7B87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BF4FC05C-A7E9-4005-B2B1-3444EBCFA7D2}" type="datetime1">
              <a:rPr lang="en-US"/>
              <a:pPr>
                <a:defRPr/>
              </a:pPr>
              <a:t>9/25/2025</a:t>
            </a:fld>
            <a:endParaRPr lang="en-US"/>
          </a:p>
        </p:txBody>
      </p:sp>
      <p:sp>
        <p:nvSpPr>
          <p:cNvPr id="5"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3DDCA885-20E4-4E33-A3BB-CBC41D7BF4F0}" type="slidenum">
              <a:rPr lang="en-US"/>
              <a:pPr>
                <a:defRPr/>
              </a:pPr>
              <a:t>‹#›</a:t>
            </a:fld>
            <a:endParaRPr lang="en-US"/>
          </a:p>
        </p:txBody>
      </p:sp>
    </p:spTree>
    <p:extLst>
      <p:ext uri="{BB962C8B-B14F-4D97-AF65-F5344CB8AC3E}">
        <p14:creationId xmlns:p14="http://schemas.microsoft.com/office/powerpoint/2010/main" val="1802545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E547A41-755B-8545-B6C3-7DD188954D27}"/>
              </a:ext>
            </a:extLst>
          </p:cNvPr>
          <p:cNvSpPr>
            <a:spLocks noGrp="1"/>
          </p:cNvSpPr>
          <p:nvPr>
            <p:ph type="title" orient="vert"/>
          </p:nvPr>
        </p:nvSpPr>
        <p:spPr>
          <a:xfrm>
            <a:off x="6543675" y="304271"/>
            <a:ext cx="1971675" cy="484319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F15E4A-F6DC-D744-8FBD-8ED603AA0DFA}"/>
              </a:ext>
            </a:extLst>
          </p:cNvPr>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9730E765-5DAD-4E9D-8BA0-58599B48BAF9}" type="datetime1">
              <a:rPr lang="en-US"/>
              <a:pPr>
                <a:defRPr/>
              </a:pPr>
              <a:t>9/25/2025</a:t>
            </a:fld>
            <a:endParaRPr lang="en-US"/>
          </a:p>
        </p:txBody>
      </p:sp>
      <p:sp>
        <p:nvSpPr>
          <p:cNvPr id="5"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AD778D5C-42BF-4FA9-BD44-8C7491E31E9F}" type="slidenum">
              <a:rPr lang="en-US"/>
              <a:pPr>
                <a:defRPr/>
              </a:pPr>
              <a:t>‹#›</a:t>
            </a:fld>
            <a:endParaRPr lang="en-US"/>
          </a:p>
        </p:txBody>
      </p:sp>
    </p:spTree>
    <p:extLst>
      <p:ext uri="{BB962C8B-B14F-4D97-AF65-F5344CB8AC3E}">
        <p14:creationId xmlns:p14="http://schemas.microsoft.com/office/powerpoint/2010/main" val="769412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9B40-F16A-604B-9F2A-21A1BCC222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84F5E7-3EDC-9A40-B8E2-536C10A9079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2072DC38-3788-4644-B748-CC5212C65232}" type="datetime1">
              <a:rPr lang="en-US"/>
              <a:pPr>
                <a:defRPr/>
              </a:pPr>
              <a:t>9/25/2025</a:t>
            </a:fld>
            <a:endParaRPr lang="en-US"/>
          </a:p>
        </p:txBody>
      </p:sp>
      <p:sp>
        <p:nvSpPr>
          <p:cNvPr id="5"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7511D223-BAC3-4D77-9784-DDC789C3A623}" type="slidenum">
              <a:rPr lang="en-US"/>
              <a:pPr>
                <a:defRPr/>
              </a:pPr>
              <a:t>‹#›</a:t>
            </a:fld>
            <a:endParaRPr lang="en-US"/>
          </a:p>
        </p:txBody>
      </p:sp>
    </p:spTree>
    <p:extLst>
      <p:ext uri="{BB962C8B-B14F-4D97-AF65-F5344CB8AC3E}">
        <p14:creationId xmlns:p14="http://schemas.microsoft.com/office/powerpoint/2010/main" val="14670060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029FB-8EDA-3143-AB45-7671309BF8C1}"/>
              </a:ext>
            </a:extLst>
          </p:cNvPr>
          <p:cNvSpPr>
            <a:spLocks noGrp="1"/>
          </p:cNvSpPr>
          <p:nvPr>
            <p:ph type="title"/>
          </p:nvPr>
        </p:nvSpPr>
        <p:spPr>
          <a:xfrm>
            <a:off x="623888" y="1424782"/>
            <a:ext cx="7886700" cy="2377281"/>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A74ACBE-899A-E445-867B-21F688337DAD}"/>
              </a:ext>
            </a:extLst>
          </p:cNvPr>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E1C64A21-2271-4335-8041-AC6A4B61139F}" type="datetime1">
              <a:rPr lang="en-US"/>
              <a:pPr>
                <a:defRPr/>
              </a:pPr>
              <a:t>9/25/2025</a:t>
            </a:fld>
            <a:endParaRPr lang="en-US"/>
          </a:p>
        </p:txBody>
      </p:sp>
      <p:sp>
        <p:nvSpPr>
          <p:cNvPr id="5"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F50043A4-43F6-41D0-B8BE-4166F191512C}" type="slidenum">
              <a:rPr lang="en-US"/>
              <a:pPr>
                <a:defRPr/>
              </a:pPr>
              <a:t>‹#›</a:t>
            </a:fld>
            <a:endParaRPr lang="en-US"/>
          </a:p>
        </p:txBody>
      </p:sp>
    </p:spTree>
    <p:extLst>
      <p:ext uri="{BB962C8B-B14F-4D97-AF65-F5344CB8AC3E}">
        <p14:creationId xmlns:p14="http://schemas.microsoft.com/office/powerpoint/2010/main" val="343514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B96BB-D621-5143-8D00-8B1D296A64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301F8A-7149-8E4D-9F86-DF96307C5390}"/>
              </a:ext>
            </a:extLst>
          </p:cNvPr>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314EF1-539F-DE4F-A6EA-DF7B2BFF3C73}"/>
              </a:ext>
            </a:extLst>
          </p:cNvPr>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CCFA9C24-E182-4E6C-80A1-D3940766BBC3}" type="datetime1">
              <a:rPr lang="en-US"/>
              <a:pPr>
                <a:defRPr/>
              </a:pPr>
              <a:t>9/25/2025</a:t>
            </a:fld>
            <a:endParaRPr lang="en-US"/>
          </a:p>
        </p:txBody>
      </p:sp>
      <p:sp>
        <p:nvSpPr>
          <p:cNvPr id="6"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AB75739F-A511-471E-AE86-CFF9772273DA}" type="slidenum">
              <a:rPr lang="en-US"/>
              <a:pPr>
                <a:defRPr/>
              </a:pPr>
              <a:t>‹#›</a:t>
            </a:fld>
            <a:endParaRPr lang="en-US"/>
          </a:p>
        </p:txBody>
      </p:sp>
    </p:spTree>
    <p:extLst>
      <p:ext uri="{BB962C8B-B14F-4D97-AF65-F5344CB8AC3E}">
        <p14:creationId xmlns:p14="http://schemas.microsoft.com/office/powerpoint/2010/main" val="158889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A9300-E85A-1742-880F-590BE33B7B96}"/>
              </a:ext>
            </a:extLst>
          </p:cNvPr>
          <p:cNvSpPr>
            <a:spLocks noGrp="1"/>
          </p:cNvSpPr>
          <p:nvPr>
            <p:ph type="title"/>
          </p:nvPr>
        </p:nvSpPr>
        <p:spPr>
          <a:xfrm>
            <a:off x="629841" y="304271"/>
            <a:ext cx="7886700" cy="1104636"/>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6DA72B-49A0-1441-BEE8-197A5810A9AC}"/>
              </a:ext>
            </a:extLst>
          </p:cNvPr>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ADE0A0D8-8CCC-5C4B-9057-5F1E5AB92924}"/>
              </a:ext>
            </a:extLst>
          </p:cNvPr>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FB52988-4870-0F40-A6A0-1C3ABA5ABB38}"/>
              </a:ext>
            </a:extLst>
          </p:cNvPr>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098E21E-68CA-8945-ADA0-BF35AD767760}"/>
              </a:ext>
            </a:extLst>
          </p:cNvPr>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8F2D990A-C6B2-43D9-8AC2-9EEF02A37DE1}" type="datetime1">
              <a:rPr lang="en-US"/>
              <a:pPr>
                <a:defRPr/>
              </a:pPr>
              <a:t>9/25/2025</a:t>
            </a:fld>
            <a:endParaRPr lang="en-US"/>
          </a:p>
        </p:txBody>
      </p:sp>
      <p:sp>
        <p:nvSpPr>
          <p:cNvPr id="8"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77EDE5B2-E081-42D6-95AE-177C09A7FAEC}" type="slidenum">
              <a:rPr lang="en-US"/>
              <a:pPr>
                <a:defRPr/>
              </a:pPr>
              <a:t>‹#›</a:t>
            </a:fld>
            <a:endParaRPr lang="en-US"/>
          </a:p>
        </p:txBody>
      </p:sp>
    </p:spTree>
    <p:extLst>
      <p:ext uri="{BB962C8B-B14F-4D97-AF65-F5344CB8AC3E}">
        <p14:creationId xmlns:p14="http://schemas.microsoft.com/office/powerpoint/2010/main" val="931394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A27C1-3B3C-074A-92DD-36FA0BA3135D}"/>
              </a:ext>
            </a:extLst>
          </p:cNvPr>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2BE50AE1-EA5E-4AB1-B600-1AFC796B00AE}" type="datetime1">
              <a:rPr lang="en-US"/>
              <a:pPr>
                <a:defRPr/>
              </a:pPr>
              <a:t>9/25/2025</a:t>
            </a:fld>
            <a:endParaRPr lang="en-US"/>
          </a:p>
        </p:txBody>
      </p:sp>
      <p:sp>
        <p:nvSpPr>
          <p:cNvPr id="4"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19E75568-FEE3-4421-A888-F7DA260F213E}" type="slidenum">
              <a:rPr lang="en-US"/>
              <a:pPr>
                <a:defRPr/>
              </a:pPr>
              <a:t>‹#›</a:t>
            </a:fld>
            <a:endParaRPr lang="en-US"/>
          </a:p>
        </p:txBody>
      </p:sp>
    </p:spTree>
    <p:extLst>
      <p:ext uri="{BB962C8B-B14F-4D97-AF65-F5344CB8AC3E}">
        <p14:creationId xmlns:p14="http://schemas.microsoft.com/office/powerpoint/2010/main" val="13864652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D93AFBCF-0B32-4944-8E82-76FA40A95D90}" type="datetime1">
              <a:rPr lang="en-US"/>
              <a:pPr>
                <a:defRPr/>
              </a:pPr>
              <a:t>9/25/2025</a:t>
            </a:fld>
            <a:endParaRPr lang="en-US"/>
          </a:p>
        </p:txBody>
      </p:sp>
      <p:sp>
        <p:nvSpPr>
          <p:cNvPr id="3"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88368906-F607-45A2-B34D-B220E1595824}" type="slidenum">
              <a:rPr lang="en-US"/>
              <a:pPr>
                <a:defRPr/>
              </a:pPr>
              <a:t>‹#›</a:t>
            </a:fld>
            <a:endParaRPr lang="en-US"/>
          </a:p>
        </p:txBody>
      </p:sp>
    </p:spTree>
    <p:extLst>
      <p:ext uri="{BB962C8B-B14F-4D97-AF65-F5344CB8AC3E}">
        <p14:creationId xmlns:p14="http://schemas.microsoft.com/office/powerpoint/2010/main" val="15293191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226FB-7992-9F49-9551-A7163AA31802}"/>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31D578E4-EBBB-3243-A36B-8FFA86E32315}"/>
              </a:ext>
            </a:extLst>
          </p:cNvPr>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9F6BC9-6792-DF4E-8F2B-7CD1033EF89B}"/>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DEE7B360-2A70-434B-8510-5E222E4C7887}" type="datetime1">
              <a:rPr lang="en-US"/>
              <a:pPr>
                <a:defRPr/>
              </a:pPr>
              <a:t>9/25/2025</a:t>
            </a:fld>
            <a:endParaRPr lang="en-US"/>
          </a:p>
        </p:txBody>
      </p:sp>
      <p:sp>
        <p:nvSpPr>
          <p:cNvPr id="6"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43007729-E68F-4C15-A8BD-E9D9C491433F}" type="slidenum">
              <a:rPr lang="en-US"/>
              <a:pPr>
                <a:defRPr/>
              </a:pPr>
              <a:t>‹#›</a:t>
            </a:fld>
            <a:endParaRPr lang="en-US"/>
          </a:p>
        </p:txBody>
      </p:sp>
    </p:spTree>
    <p:extLst>
      <p:ext uri="{BB962C8B-B14F-4D97-AF65-F5344CB8AC3E}">
        <p14:creationId xmlns:p14="http://schemas.microsoft.com/office/powerpoint/2010/main" val="2963971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10224-0DDB-4C4C-88D4-18206C7DBD3D}"/>
              </a:ext>
            </a:extLst>
          </p:cNvPr>
          <p:cNvSpPr>
            <a:spLocks noGrp="1"/>
          </p:cNvSpPr>
          <p:nvPr>
            <p:ph type="title"/>
          </p:nvPr>
        </p:nvSpPr>
        <p:spPr>
          <a:xfrm>
            <a:off x="629841" y="381000"/>
            <a:ext cx="2949178" cy="13335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F448A43C-9C3C-FF4D-B20A-EEEC0EFBABFF}"/>
              </a:ext>
            </a:extLst>
          </p:cNvPr>
          <p:cNvSpPr>
            <a:spLocks noGrp="1"/>
          </p:cNvSpPr>
          <p:nvPr>
            <p:ph type="pic" idx="1"/>
          </p:nvPr>
        </p:nvSpPr>
        <p:spPr>
          <a:xfrm>
            <a:off x="3887391" y="822855"/>
            <a:ext cx="4629150" cy="4061354"/>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noProof="0"/>
              <a:t>Click icon to add picture</a:t>
            </a:r>
          </a:p>
        </p:txBody>
      </p:sp>
      <p:sp>
        <p:nvSpPr>
          <p:cNvPr id="4" name="Text Placeholder 3">
            <a:extLst>
              <a:ext uri="{FF2B5EF4-FFF2-40B4-BE49-F238E27FC236}">
                <a16:creationId xmlns:a16="http://schemas.microsoft.com/office/drawing/2014/main" id="{9CD685A1-F8FB-204F-835F-03E814B47209}"/>
              </a:ext>
            </a:extLst>
          </p:cNvPr>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3">
            <a:extLst>
              <a:ext uri="{FF2B5EF4-FFF2-40B4-BE49-F238E27FC236}">
                <a16:creationId xmlns:a16="http://schemas.microsoft.com/office/drawing/2014/main" id="{C762000A-054C-0E48-BF7A-39408F83E3F2}"/>
              </a:ext>
            </a:extLst>
          </p:cNvPr>
          <p:cNvSpPr>
            <a:spLocks noGrp="1"/>
          </p:cNvSpPr>
          <p:nvPr>
            <p:ph type="dt" sz="half" idx="10"/>
          </p:nvPr>
        </p:nvSpPr>
        <p:spPr/>
        <p:txBody>
          <a:bodyPr/>
          <a:lstStyle>
            <a:lvl1pPr>
              <a:defRPr/>
            </a:lvl1pPr>
          </a:lstStyle>
          <a:p>
            <a:pPr>
              <a:defRPr/>
            </a:pPr>
            <a:fld id="{4155A0EF-3792-4314-A56B-F864637E4DFC}" type="datetime1">
              <a:rPr lang="en-US"/>
              <a:pPr>
                <a:defRPr/>
              </a:pPr>
              <a:t>9/25/2025</a:t>
            </a:fld>
            <a:endParaRPr lang="en-US"/>
          </a:p>
        </p:txBody>
      </p:sp>
      <p:sp>
        <p:nvSpPr>
          <p:cNvPr id="6" name="Footer Placeholder 4">
            <a:extLst>
              <a:ext uri="{FF2B5EF4-FFF2-40B4-BE49-F238E27FC236}">
                <a16:creationId xmlns:a16="http://schemas.microsoft.com/office/drawing/2014/main" id="{860A6C4A-B656-674E-81E9-18E117DCCA6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E6917A0-BCFB-2547-871C-F2212498D22F}"/>
              </a:ext>
            </a:extLst>
          </p:cNvPr>
          <p:cNvSpPr>
            <a:spLocks noGrp="1"/>
          </p:cNvSpPr>
          <p:nvPr>
            <p:ph type="sldNum" sz="quarter" idx="12"/>
          </p:nvPr>
        </p:nvSpPr>
        <p:spPr/>
        <p:txBody>
          <a:bodyPr/>
          <a:lstStyle>
            <a:lvl1pPr>
              <a:defRPr/>
            </a:lvl1pPr>
          </a:lstStyle>
          <a:p>
            <a:pPr>
              <a:defRPr/>
            </a:pPr>
            <a:fld id="{22FED5D9-9800-46A5-9316-FC3EA21F3FB1}" type="slidenum">
              <a:rPr lang="en-US"/>
              <a:pPr>
                <a:defRPr/>
              </a:pPr>
              <a:t>‹#›</a:t>
            </a:fld>
            <a:endParaRPr lang="en-US"/>
          </a:p>
        </p:txBody>
      </p:sp>
    </p:spTree>
    <p:extLst>
      <p:ext uri="{BB962C8B-B14F-4D97-AF65-F5344CB8AC3E}">
        <p14:creationId xmlns:p14="http://schemas.microsoft.com/office/powerpoint/2010/main" val="1902223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04271"/>
            <a:ext cx="7886700" cy="1104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CA" altLang="en-US"/>
          </a:p>
        </p:txBody>
      </p:sp>
      <p:sp>
        <p:nvSpPr>
          <p:cNvPr id="1027" name="Text Placeholder 2"/>
          <p:cNvSpPr>
            <a:spLocks noGrp="1"/>
          </p:cNvSpPr>
          <p:nvPr>
            <p:ph type="body" idx="1"/>
          </p:nvPr>
        </p:nvSpPr>
        <p:spPr bwMode="auto">
          <a:xfrm>
            <a:off x="628650" y="1521354"/>
            <a:ext cx="7886700" cy="362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CA" altLang="en-US"/>
          </a:p>
        </p:txBody>
      </p:sp>
      <p:sp>
        <p:nvSpPr>
          <p:cNvPr id="4" name="Date Placeholder 3">
            <a:extLst>
              <a:ext uri="{FF2B5EF4-FFF2-40B4-BE49-F238E27FC236}">
                <a16:creationId xmlns:a16="http://schemas.microsoft.com/office/drawing/2014/main" id="{C762000A-054C-0E48-BF7A-39408F83E3F2}"/>
              </a:ext>
            </a:extLst>
          </p:cNvPr>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eaLnBrk="1" fontAlgn="auto" hangingPunct="1">
              <a:spcBef>
                <a:spcPts val="0"/>
              </a:spcBef>
              <a:spcAft>
                <a:spcPts val="0"/>
              </a:spcAft>
              <a:defRPr sz="900" smtClean="0">
                <a:solidFill>
                  <a:schemeClr val="tx1">
                    <a:tint val="75000"/>
                  </a:schemeClr>
                </a:solidFill>
                <a:latin typeface="+mn-lt"/>
              </a:defRPr>
            </a:lvl1pPr>
          </a:lstStyle>
          <a:p>
            <a:pPr>
              <a:defRPr/>
            </a:pPr>
            <a:fld id="{E0D90657-DF14-4952-95D2-F3DF297322D0}" type="datetime1">
              <a:rPr lang="en-US"/>
              <a:pPr>
                <a:defRPr/>
              </a:pPr>
              <a:t>9/25/2025</a:t>
            </a:fld>
            <a:endParaRPr lang="en-US"/>
          </a:p>
        </p:txBody>
      </p:sp>
      <p:sp>
        <p:nvSpPr>
          <p:cNvPr id="5" name="Footer Placeholder 4">
            <a:extLst>
              <a:ext uri="{FF2B5EF4-FFF2-40B4-BE49-F238E27FC236}">
                <a16:creationId xmlns:a16="http://schemas.microsoft.com/office/drawing/2014/main" id="{860A6C4A-B656-674E-81E9-18E117DCCA64}"/>
              </a:ext>
            </a:extLst>
          </p:cNvPr>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eaLnBrk="1" fontAlgn="auto" hangingPunct="1">
              <a:spcBef>
                <a:spcPts val="0"/>
              </a:spcBef>
              <a:spcAft>
                <a:spcPts val="0"/>
              </a:spcAft>
              <a:defRPr sz="9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1E6917A0-BCFB-2547-871C-F2212498D22F}"/>
              </a:ext>
            </a:extLst>
          </p:cNvPr>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eaLnBrk="1" fontAlgn="auto" hangingPunct="1">
              <a:spcBef>
                <a:spcPts val="0"/>
              </a:spcBef>
              <a:spcAft>
                <a:spcPts val="0"/>
              </a:spcAft>
              <a:defRPr sz="900" smtClean="0">
                <a:solidFill>
                  <a:schemeClr val="tx1">
                    <a:tint val="75000"/>
                  </a:schemeClr>
                </a:solidFill>
                <a:latin typeface="+mn-lt"/>
              </a:defRPr>
            </a:lvl1pPr>
          </a:lstStyle>
          <a:p>
            <a:pPr>
              <a:defRPr/>
            </a:pPr>
            <a:fld id="{B23DB50D-7F8A-429C-8555-36E3B4F414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rtl="0" eaLnBrk="1" fontAlgn="base" hangingPunct="1">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1" fontAlgn="base" hangingPunct="1">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0EA8F-D403-909D-8C62-9A2F0BC668C8}"/>
            </a:ext>
          </a:extLst>
        </p:cNvPr>
        <p:cNvGrpSpPr/>
        <p:nvPr/>
      </p:nvGrpSpPr>
      <p:grpSpPr>
        <a:xfrm>
          <a:off x="0" y="0"/>
          <a:ext cx="0" cy="0"/>
          <a:chOff x="0" y="0"/>
          <a:chExt cx="0" cy="0"/>
        </a:xfrm>
      </p:grpSpPr>
      <p:sp>
        <p:nvSpPr>
          <p:cNvPr id="3074" name="Title 1">
            <a:extLst>
              <a:ext uri="{FF2B5EF4-FFF2-40B4-BE49-F238E27FC236}">
                <a16:creationId xmlns:a16="http://schemas.microsoft.com/office/drawing/2014/main" id="{DD4C73EC-EDD5-8023-B712-F3D20746AC6D}"/>
              </a:ext>
            </a:extLst>
          </p:cNvPr>
          <p:cNvSpPr>
            <a:spLocks noGrp="1"/>
          </p:cNvSpPr>
          <p:nvPr>
            <p:ph type="ctrTitle"/>
          </p:nvPr>
        </p:nvSpPr>
        <p:spPr>
          <a:xfrm>
            <a:off x="341711" y="772152"/>
            <a:ext cx="4649390" cy="823913"/>
          </a:xfrm>
        </p:spPr>
        <p:txBody>
          <a:bodyPr/>
          <a:lstStyle/>
          <a:p>
            <a:pPr algn="l"/>
            <a:r>
              <a:rPr lang="en-CA" altLang="en-US" sz="3600" b="1" dirty="0">
                <a:latin typeface="Iowan Old Style" panose="02040602040506020204"/>
              </a:rPr>
              <a:t>Public Information Meeting</a:t>
            </a:r>
          </a:p>
        </p:txBody>
      </p:sp>
      <p:sp>
        <p:nvSpPr>
          <p:cNvPr id="3075" name="Subtitle 2">
            <a:extLst>
              <a:ext uri="{FF2B5EF4-FFF2-40B4-BE49-F238E27FC236}">
                <a16:creationId xmlns:a16="http://schemas.microsoft.com/office/drawing/2014/main" id="{0CE92225-7811-11E5-051A-4DA14F2E690E}"/>
              </a:ext>
            </a:extLst>
          </p:cNvPr>
          <p:cNvSpPr>
            <a:spLocks noGrp="1"/>
          </p:cNvSpPr>
          <p:nvPr>
            <p:ph type="subTitle" idx="1"/>
          </p:nvPr>
        </p:nvSpPr>
        <p:spPr>
          <a:xfrm>
            <a:off x="341711" y="1665986"/>
            <a:ext cx="3849292" cy="862013"/>
          </a:xfrm>
        </p:spPr>
        <p:txBody>
          <a:bodyPr/>
          <a:lstStyle/>
          <a:p>
            <a:pPr algn="l"/>
            <a:r>
              <a:rPr lang="en-CA" altLang="en-US" sz="2400" b="1" dirty="0">
                <a:latin typeface="Iowan Old Style" panose="02040602040506020204"/>
              </a:rPr>
              <a:t>Land use by-law map amendment </a:t>
            </a:r>
            <a:r>
              <a:rPr lang="en-US" altLang="en-US" sz="2400" b="1" dirty="0">
                <a:latin typeface="Iowan Old Style" panose="02040602040506020204"/>
              </a:rPr>
              <a:t>at 867 Randolph Rd (PID 55358485), Cambridge </a:t>
            </a:r>
            <a:endParaRPr lang="en-CA" altLang="en-US" sz="2400" i="1" dirty="0">
              <a:latin typeface="Iowan Old Style" panose="02040602040506020204"/>
            </a:endParaRPr>
          </a:p>
        </p:txBody>
      </p:sp>
      <p:pic>
        <p:nvPicPr>
          <p:cNvPr id="3076" name="Picture 4" descr="A picture containing text&#10;&#10;Description automatically generated">
            <a:extLst>
              <a:ext uri="{FF2B5EF4-FFF2-40B4-BE49-F238E27FC236}">
                <a16:creationId xmlns:a16="http://schemas.microsoft.com/office/drawing/2014/main" id="{F56B44D6-A03F-A3B8-7310-7201F0E7131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0419" y="4405634"/>
            <a:ext cx="1427560" cy="77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8" name="TextBox 7">
            <a:extLst>
              <a:ext uri="{FF2B5EF4-FFF2-40B4-BE49-F238E27FC236}">
                <a16:creationId xmlns:a16="http://schemas.microsoft.com/office/drawing/2014/main" id="{EDE3B057-CB61-E005-39A9-59CE3002A0CB}"/>
              </a:ext>
            </a:extLst>
          </p:cNvPr>
          <p:cNvSpPr txBox="1">
            <a:spLocks noChangeArrowheads="1"/>
          </p:cNvSpPr>
          <p:nvPr/>
        </p:nvSpPr>
        <p:spPr bwMode="auto">
          <a:xfrm>
            <a:off x="456010" y="4281829"/>
            <a:ext cx="42716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CA" altLang="en-US" b="1" dirty="0">
                <a:latin typeface="Iowan Old Style Roman" panose="02040602040506020204"/>
              </a:rPr>
              <a:t>Applicant: </a:t>
            </a:r>
            <a:r>
              <a:rPr lang="en-CA" altLang="en-US" dirty="0">
                <a:latin typeface="Iowan Old Style Roman" panose="02040602040506020204"/>
              </a:rPr>
              <a:t>Kyle Garden of Dropline Properties Inc</a:t>
            </a:r>
          </a:p>
          <a:p>
            <a:pPr eaLnBrk="1" hangingPunct="1"/>
            <a:r>
              <a:rPr lang="en-CA" altLang="en-US" b="1" dirty="0">
                <a:latin typeface="Iowan Old Style Roman" panose="02040602040506020204"/>
              </a:rPr>
              <a:t>Chair: </a:t>
            </a:r>
            <a:r>
              <a:rPr lang="en-CA" altLang="en-US" dirty="0">
                <a:latin typeface="Iowan Old Style Roman" panose="02040602040506020204"/>
              </a:rPr>
              <a:t>Councillor Emily Lutz</a:t>
            </a:r>
          </a:p>
        </p:txBody>
      </p:sp>
      <p:pic>
        <p:nvPicPr>
          <p:cNvPr id="2" name="Picture 1" descr="A map of a land with a black and white map&#10;&#10;AI-generated content may be incorrect.">
            <a:extLst>
              <a:ext uri="{FF2B5EF4-FFF2-40B4-BE49-F238E27FC236}">
                <a16:creationId xmlns:a16="http://schemas.microsoft.com/office/drawing/2014/main" id="{BAAB482D-1EEE-0246-4CD4-D550BA2D567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5296" y="345012"/>
            <a:ext cx="3791152" cy="3791152"/>
          </a:xfrm>
          <a:prstGeom prst="rect">
            <a:avLst/>
          </a:prstGeom>
          <a:noFill/>
          <a:ln>
            <a:noFill/>
          </a:ln>
        </p:spPr>
      </p:pic>
    </p:spTree>
    <p:extLst>
      <p:ext uri="{BB962C8B-B14F-4D97-AF65-F5344CB8AC3E}">
        <p14:creationId xmlns:p14="http://schemas.microsoft.com/office/powerpoint/2010/main" val="2684523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F09DD9-920E-4AD6-5E84-E3A97C78D2E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6439CC-754B-CCFE-8A95-D122F59A8636}"/>
              </a:ext>
            </a:extLst>
          </p:cNvPr>
          <p:cNvSpPr>
            <a:spLocks noGrp="1"/>
          </p:cNvSpPr>
          <p:nvPr>
            <p:ph idx="1"/>
          </p:nvPr>
        </p:nvSpPr>
        <p:spPr>
          <a:xfrm>
            <a:off x="603504" y="1828799"/>
            <a:ext cx="7911846" cy="3288508"/>
          </a:xfrm>
        </p:spPr>
        <p:txBody>
          <a:bodyPr rtlCol="0">
            <a:normAutofit/>
          </a:bodyPr>
          <a:lstStyle/>
          <a:p>
            <a:pPr fontAlgn="auto">
              <a:spcAft>
                <a:spcPts val="0"/>
              </a:spcAft>
              <a:defRPr/>
            </a:pPr>
            <a:r>
              <a:rPr lang="en-US" sz="2400" dirty="0"/>
              <a:t>Text</a:t>
            </a:r>
          </a:p>
          <a:p>
            <a:pPr fontAlgn="auto">
              <a:spcAft>
                <a:spcPts val="0"/>
              </a:spcAft>
              <a:defRPr/>
            </a:pPr>
            <a:r>
              <a:rPr lang="en-US" sz="2400" dirty="0"/>
              <a:t>Text</a:t>
            </a:r>
          </a:p>
          <a:p>
            <a:pPr fontAlgn="auto">
              <a:spcAft>
                <a:spcPts val="0"/>
              </a:spcAft>
              <a:defRPr/>
            </a:pPr>
            <a:r>
              <a:rPr lang="en-US" sz="2400" dirty="0"/>
              <a:t>Text</a:t>
            </a:r>
          </a:p>
          <a:p>
            <a:pPr indent="-675000" fontAlgn="auto">
              <a:spcAft>
                <a:spcPts val="0"/>
              </a:spcAft>
              <a:defRPr/>
            </a:pPr>
            <a:endParaRPr lang="en-US" sz="2400" dirty="0">
              <a:latin typeface="Iowan Old Style Roman" panose="02040602040506020204" pitchFamily="18" charset="77"/>
            </a:endParaRPr>
          </a:p>
          <a:p>
            <a:pPr marL="0" indent="0" fontAlgn="auto">
              <a:spcAft>
                <a:spcPts val="0"/>
              </a:spcAft>
              <a:buNone/>
              <a:defRPr/>
            </a:pPr>
            <a:endParaRPr lang="en-US" sz="2400" dirty="0">
              <a:latin typeface="Iowan Old Style Roman" panose="02040602040506020204" pitchFamily="18" charset="77"/>
            </a:endParaRPr>
          </a:p>
        </p:txBody>
      </p:sp>
      <p:sp>
        <p:nvSpPr>
          <p:cNvPr id="4101" name="Slide Number Placeholder 3">
            <a:extLst>
              <a:ext uri="{FF2B5EF4-FFF2-40B4-BE49-F238E27FC236}">
                <a16:creationId xmlns:a16="http://schemas.microsoft.com/office/drawing/2014/main" id="{7B3A012D-E40A-3338-AE11-3C4BD9C6EE2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10</a:t>
            </a:fld>
            <a:endParaRPr lang="en-CA" altLang="en-US">
              <a:latin typeface="Iowan Old Style Roman" panose="02040602040506020204"/>
            </a:endParaRPr>
          </a:p>
        </p:txBody>
      </p:sp>
      <p:pic>
        <p:nvPicPr>
          <p:cNvPr id="2" name="Picture 5" descr="Icon&#10;&#10;Description automatically generated">
            <a:extLst>
              <a:ext uri="{FF2B5EF4-FFF2-40B4-BE49-F238E27FC236}">
                <a16:creationId xmlns:a16="http://schemas.microsoft.com/office/drawing/2014/main" id="{5EBA059E-8A94-41F0-E399-0B71D0BF3C1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blueprint of a building&#10;&#10;AI-generated content may be incorrect.">
            <a:extLst>
              <a:ext uri="{FF2B5EF4-FFF2-40B4-BE49-F238E27FC236}">
                <a16:creationId xmlns:a16="http://schemas.microsoft.com/office/drawing/2014/main" id="{C36172DC-316C-C9AA-AF31-D18423EFF66C}"/>
              </a:ext>
            </a:extLst>
          </p:cNvPr>
          <p:cNvPicPr>
            <a:picLocks noChangeAspect="1"/>
          </p:cNvPicPr>
          <p:nvPr/>
        </p:nvPicPr>
        <p:blipFill>
          <a:blip r:embed="rId4"/>
          <a:stretch>
            <a:fillRect/>
          </a:stretch>
        </p:blipFill>
        <p:spPr>
          <a:xfrm>
            <a:off x="155863" y="541490"/>
            <a:ext cx="7584479" cy="4907604"/>
          </a:xfrm>
          <a:prstGeom prst="rect">
            <a:avLst/>
          </a:prstGeom>
        </p:spPr>
      </p:pic>
      <p:sp>
        <p:nvSpPr>
          <p:cNvPr id="6" name="Freeform: Shape 5">
            <a:extLst>
              <a:ext uri="{FF2B5EF4-FFF2-40B4-BE49-F238E27FC236}">
                <a16:creationId xmlns:a16="http://schemas.microsoft.com/office/drawing/2014/main" id="{41512295-2C27-B9DF-E84E-1A2B7088FCFA}"/>
              </a:ext>
            </a:extLst>
          </p:cNvPr>
          <p:cNvSpPr/>
          <p:nvPr/>
        </p:nvSpPr>
        <p:spPr>
          <a:xfrm>
            <a:off x="457200" y="1391055"/>
            <a:ext cx="5126477" cy="3891064"/>
          </a:xfrm>
          <a:custGeom>
            <a:avLst/>
            <a:gdLst>
              <a:gd name="connsiteX0" fmla="*/ 1138136 w 5126477"/>
              <a:gd name="connsiteY0" fmla="*/ 476656 h 3891064"/>
              <a:gd name="connsiteX1" fmla="*/ 5126477 w 5126477"/>
              <a:gd name="connsiteY1" fmla="*/ 0 h 3891064"/>
              <a:gd name="connsiteX2" fmla="*/ 4056434 w 5126477"/>
              <a:gd name="connsiteY2" fmla="*/ 3891064 h 3891064"/>
              <a:gd name="connsiteX3" fmla="*/ 9728 w 5126477"/>
              <a:gd name="connsiteY3" fmla="*/ 3822971 h 3891064"/>
              <a:gd name="connsiteX4" fmla="*/ 0 w 5126477"/>
              <a:gd name="connsiteY4" fmla="*/ 622571 h 3891064"/>
              <a:gd name="connsiteX5" fmla="*/ 1138136 w 5126477"/>
              <a:gd name="connsiteY5" fmla="*/ 476656 h 3891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26477" h="3891064">
                <a:moveTo>
                  <a:pt x="1138136" y="476656"/>
                </a:moveTo>
                <a:lnTo>
                  <a:pt x="5126477" y="0"/>
                </a:lnTo>
                <a:lnTo>
                  <a:pt x="4056434" y="3891064"/>
                </a:lnTo>
                <a:lnTo>
                  <a:pt x="9728" y="3822971"/>
                </a:lnTo>
                <a:cubicBezTo>
                  <a:pt x="6485" y="2756171"/>
                  <a:pt x="3243" y="1689371"/>
                  <a:pt x="0" y="622571"/>
                </a:cubicBezTo>
                <a:lnTo>
                  <a:pt x="1138136" y="476656"/>
                </a:lnTo>
                <a:close/>
              </a:path>
            </a:pathLst>
          </a:custGeom>
          <a:noFill/>
          <a:ln w="38100">
            <a:solidFill>
              <a:srgbClr val="FF0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91553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96596" y="512065"/>
            <a:ext cx="5863962" cy="994172"/>
          </a:xfrm>
        </p:spPr>
        <p:txBody>
          <a:bodyPr/>
          <a:lstStyle/>
          <a:p>
            <a:r>
              <a:rPr lang="en-CA" altLang="en-US" b="1" dirty="0">
                <a:latin typeface="Iowan Old Style" panose="02040602040506020204"/>
              </a:rPr>
              <a:t>Slide Title</a:t>
            </a:r>
          </a:p>
        </p:txBody>
      </p:sp>
      <p:sp>
        <p:nvSpPr>
          <p:cNvPr id="3" name="Content Placeholder 2">
            <a:extLst>
              <a:ext uri="{FF2B5EF4-FFF2-40B4-BE49-F238E27FC236}">
                <a16:creationId xmlns:a16="http://schemas.microsoft.com/office/drawing/2014/main" id="{E354DF0F-DF56-534C-BE06-1980BFC547D2}"/>
              </a:ext>
            </a:extLst>
          </p:cNvPr>
          <p:cNvSpPr>
            <a:spLocks noGrp="1"/>
          </p:cNvSpPr>
          <p:nvPr>
            <p:ph idx="1"/>
          </p:nvPr>
        </p:nvSpPr>
        <p:spPr>
          <a:xfrm>
            <a:off x="603504" y="1828799"/>
            <a:ext cx="7911846" cy="3288508"/>
          </a:xfrm>
        </p:spPr>
        <p:txBody>
          <a:bodyPr rtlCol="0">
            <a:normAutofit/>
          </a:bodyPr>
          <a:lstStyle/>
          <a:p>
            <a:pPr fontAlgn="auto">
              <a:spcAft>
                <a:spcPts val="0"/>
              </a:spcAft>
              <a:defRPr/>
            </a:pPr>
            <a:r>
              <a:rPr lang="en-US" sz="2400" dirty="0"/>
              <a:t>Text</a:t>
            </a:r>
          </a:p>
          <a:p>
            <a:pPr fontAlgn="auto">
              <a:spcAft>
                <a:spcPts val="0"/>
              </a:spcAft>
              <a:defRPr/>
            </a:pPr>
            <a:r>
              <a:rPr lang="en-US" sz="2400" dirty="0"/>
              <a:t>Text</a:t>
            </a:r>
          </a:p>
          <a:p>
            <a:pPr fontAlgn="auto">
              <a:spcAft>
                <a:spcPts val="0"/>
              </a:spcAft>
              <a:defRPr/>
            </a:pPr>
            <a:r>
              <a:rPr lang="en-US" sz="2400" dirty="0"/>
              <a:t>Text</a:t>
            </a:r>
          </a:p>
          <a:p>
            <a:pPr indent="-675000" fontAlgn="auto">
              <a:spcAft>
                <a:spcPts val="0"/>
              </a:spcAft>
              <a:defRPr/>
            </a:pPr>
            <a:endParaRPr lang="en-US" sz="2400" dirty="0">
              <a:latin typeface="Iowan Old Style Roman" panose="02040602040506020204" pitchFamily="18" charset="77"/>
            </a:endParaRPr>
          </a:p>
          <a:p>
            <a:pPr marL="0" indent="0" fontAlgn="auto">
              <a:spcAft>
                <a:spcPts val="0"/>
              </a:spcAft>
              <a:buNone/>
              <a:defRPr/>
            </a:pPr>
            <a:endParaRPr lang="en-US" sz="2400" dirty="0">
              <a:latin typeface="Iowan Old Style Roman" panose="02040602040506020204" pitchFamily="18" charset="77"/>
            </a:endParaRPr>
          </a:p>
        </p:txBody>
      </p:sp>
      <p:sp>
        <p:nvSpPr>
          <p:cNvPr id="41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11</a:t>
            </a:fld>
            <a:endParaRPr lang="en-CA" altLang="en-US">
              <a:latin typeface="Iowan Old Style Roman" panose="02040602040506020204"/>
            </a:endParaRPr>
          </a:p>
        </p:txBody>
      </p:sp>
      <p:pic>
        <p:nvPicPr>
          <p:cNvPr id="2" name="Picture 5" descr="Icon&#10;&#10;Description automatically generated">
            <a:extLst>
              <a:ext uri="{FF2B5EF4-FFF2-40B4-BE49-F238E27FC236}">
                <a16:creationId xmlns:a16="http://schemas.microsoft.com/office/drawing/2014/main" id="{F6409A14-FEB4-8339-4262-8E4CADFFC9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map of a land with a red square&#10;&#10;AI-generated content may be incorrect.">
            <a:extLst>
              <a:ext uri="{FF2B5EF4-FFF2-40B4-BE49-F238E27FC236}">
                <a16:creationId xmlns:a16="http://schemas.microsoft.com/office/drawing/2014/main" id="{B10D7665-0B31-201D-51F3-EDD93B9B2E41}"/>
              </a:ext>
            </a:extLst>
          </p:cNvPr>
          <p:cNvPicPr>
            <a:picLocks noChangeAspect="1"/>
          </p:cNvPicPr>
          <p:nvPr/>
        </p:nvPicPr>
        <p:blipFill>
          <a:blip r:embed="rId4"/>
          <a:stretch>
            <a:fillRect/>
          </a:stretch>
        </p:blipFill>
        <p:spPr>
          <a:xfrm>
            <a:off x="0" y="0"/>
            <a:ext cx="7395882" cy="5715000"/>
          </a:xfrm>
          <a:prstGeom prst="rect">
            <a:avLst/>
          </a:prstGeom>
        </p:spPr>
      </p:pic>
    </p:spTree>
    <p:extLst>
      <p:ext uri="{BB962C8B-B14F-4D97-AF65-F5344CB8AC3E}">
        <p14:creationId xmlns:p14="http://schemas.microsoft.com/office/powerpoint/2010/main" val="13146161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CE653E-058B-F5B4-9C1B-83484A9636C7}"/>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298FB0-A8DF-B085-967B-5C2E29E7BA74}"/>
              </a:ext>
            </a:extLst>
          </p:cNvPr>
          <p:cNvSpPr>
            <a:spLocks noGrp="1"/>
          </p:cNvSpPr>
          <p:nvPr>
            <p:ph idx="1"/>
          </p:nvPr>
        </p:nvSpPr>
        <p:spPr>
          <a:xfrm>
            <a:off x="603504" y="1828799"/>
            <a:ext cx="7911846" cy="3288508"/>
          </a:xfrm>
        </p:spPr>
        <p:txBody>
          <a:bodyPr rtlCol="0">
            <a:normAutofit/>
          </a:bodyPr>
          <a:lstStyle/>
          <a:p>
            <a:pPr fontAlgn="auto">
              <a:spcAft>
                <a:spcPts val="0"/>
              </a:spcAft>
              <a:defRPr/>
            </a:pPr>
            <a:r>
              <a:rPr lang="en-US" sz="2400" dirty="0"/>
              <a:t>Text</a:t>
            </a:r>
          </a:p>
          <a:p>
            <a:pPr fontAlgn="auto">
              <a:spcAft>
                <a:spcPts val="0"/>
              </a:spcAft>
              <a:defRPr/>
            </a:pPr>
            <a:r>
              <a:rPr lang="en-US" sz="2400" dirty="0"/>
              <a:t>Text</a:t>
            </a:r>
          </a:p>
          <a:p>
            <a:pPr fontAlgn="auto">
              <a:spcAft>
                <a:spcPts val="0"/>
              </a:spcAft>
              <a:defRPr/>
            </a:pPr>
            <a:r>
              <a:rPr lang="en-US" sz="2400" dirty="0"/>
              <a:t>Text</a:t>
            </a:r>
          </a:p>
          <a:p>
            <a:pPr indent="-675000" fontAlgn="auto">
              <a:spcAft>
                <a:spcPts val="0"/>
              </a:spcAft>
              <a:defRPr/>
            </a:pPr>
            <a:endParaRPr lang="en-US" sz="2400" dirty="0">
              <a:latin typeface="Iowan Old Style Roman" panose="02040602040506020204" pitchFamily="18" charset="77"/>
            </a:endParaRPr>
          </a:p>
          <a:p>
            <a:pPr marL="0" indent="0" fontAlgn="auto">
              <a:spcAft>
                <a:spcPts val="0"/>
              </a:spcAft>
              <a:buNone/>
              <a:defRPr/>
            </a:pPr>
            <a:endParaRPr lang="en-US" sz="2400" dirty="0">
              <a:latin typeface="Iowan Old Style Roman" panose="02040602040506020204" pitchFamily="18" charset="77"/>
            </a:endParaRPr>
          </a:p>
        </p:txBody>
      </p:sp>
      <p:sp>
        <p:nvSpPr>
          <p:cNvPr id="4101" name="Slide Number Placeholder 3">
            <a:extLst>
              <a:ext uri="{FF2B5EF4-FFF2-40B4-BE49-F238E27FC236}">
                <a16:creationId xmlns:a16="http://schemas.microsoft.com/office/drawing/2014/main" id="{EE1A0EB1-226C-9AE7-E246-BC9DE0E3385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12</a:t>
            </a:fld>
            <a:endParaRPr lang="en-CA" altLang="en-US">
              <a:latin typeface="Iowan Old Style Roman" panose="02040602040506020204"/>
            </a:endParaRPr>
          </a:p>
        </p:txBody>
      </p:sp>
      <p:pic>
        <p:nvPicPr>
          <p:cNvPr id="2" name="Picture 5" descr="Icon&#10;&#10;Description automatically generated">
            <a:extLst>
              <a:ext uri="{FF2B5EF4-FFF2-40B4-BE49-F238E27FC236}">
                <a16:creationId xmlns:a16="http://schemas.microsoft.com/office/drawing/2014/main" id="{F1EB6CAD-B6D2-419A-BDCB-4D4E6663C21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BD75E39-5067-7ED4-F6E2-0C34AB9BBB0B}"/>
              </a:ext>
            </a:extLst>
          </p:cNvPr>
          <p:cNvPicPr>
            <a:picLocks noChangeAspect="1"/>
          </p:cNvPicPr>
          <p:nvPr/>
        </p:nvPicPr>
        <p:blipFill>
          <a:blip r:embed="rId4"/>
          <a:stretch>
            <a:fillRect/>
          </a:stretch>
        </p:blipFill>
        <p:spPr>
          <a:xfrm>
            <a:off x="379378" y="1126574"/>
            <a:ext cx="7581704" cy="4037167"/>
          </a:xfrm>
          <a:prstGeom prst="rect">
            <a:avLst/>
          </a:prstGeom>
        </p:spPr>
      </p:pic>
      <p:sp>
        <p:nvSpPr>
          <p:cNvPr id="4" name="Freeform: Shape 3">
            <a:extLst>
              <a:ext uri="{FF2B5EF4-FFF2-40B4-BE49-F238E27FC236}">
                <a16:creationId xmlns:a16="http://schemas.microsoft.com/office/drawing/2014/main" id="{871B938F-835E-FD92-4661-F11A5350F46B}"/>
              </a:ext>
            </a:extLst>
          </p:cNvPr>
          <p:cNvSpPr/>
          <p:nvPr/>
        </p:nvSpPr>
        <p:spPr>
          <a:xfrm>
            <a:off x="1562100" y="1733550"/>
            <a:ext cx="5095875" cy="2305050"/>
          </a:xfrm>
          <a:custGeom>
            <a:avLst/>
            <a:gdLst>
              <a:gd name="connsiteX0" fmla="*/ 942975 w 5095875"/>
              <a:gd name="connsiteY0" fmla="*/ 2047875 h 2305050"/>
              <a:gd name="connsiteX1" fmla="*/ 0 w 5095875"/>
              <a:gd name="connsiteY1" fmla="*/ 742950 h 2305050"/>
              <a:gd name="connsiteX2" fmla="*/ 2047875 w 5095875"/>
              <a:gd name="connsiteY2" fmla="*/ 0 h 2305050"/>
              <a:gd name="connsiteX3" fmla="*/ 2876550 w 5095875"/>
              <a:gd name="connsiteY3" fmla="*/ 990600 h 2305050"/>
              <a:gd name="connsiteX4" fmla="*/ 4791075 w 5095875"/>
              <a:gd name="connsiteY4" fmla="*/ 333375 h 2305050"/>
              <a:gd name="connsiteX5" fmla="*/ 5095875 w 5095875"/>
              <a:gd name="connsiteY5" fmla="*/ 400050 h 2305050"/>
              <a:gd name="connsiteX6" fmla="*/ 4905375 w 5095875"/>
              <a:gd name="connsiteY6" fmla="*/ 685800 h 2305050"/>
              <a:gd name="connsiteX7" fmla="*/ 2695575 w 5095875"/>
              <a:gd name="connsiteY7" fmla="*/ 1466850 h 2305050"/>
              <a:gd name="connsiteX8" fmla="*/ 3400425 w 5095875"/>
              <a:gd name="connsiteY8" fmla="*/ 2114550 h 2305050"/>
              <a:gd name="connsiteX9" fmla="*/ 2190750 w 5095875"/>
              <a:gd name="connsiteY9" fmla="*/ 2305050 h 2305050"/>
              <a:gd name="connsiteX10" fmla="*/ 1809750 w 5095875"/>
              <a:gd name="connsiteY10" fmla="*/ 1781175 h 2305050"/>
              <a:gd name="connsiteX11" fmla="*/ 942975 w 5095875"/>
              <a:gd name="connsiteY11" fmla="*/ 2047875 h 230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95875" h="2305050">
                <a:moveTo>
                  <a:pt x="942975" y="2047875"/>
                </a:moveTo>
                <a:lnTo>
                  <a:pt x="0" y="742950"/>
                </a:lnTo>
                <a:lnTo>
                  <a:pt x="2047875" y="0"/>
                </a:lnTo>
                <a:lnTo>
                  <a:pt x="2876550" y="990600"/>
                </a:lnTo>
                <a:lnTo>
                  <a:pt x="4791075" y="333375"/>
                </a:lnTo>
                <a:lnTo>
                  <a:pt x="5095875" y="400050"/>
                </a:lnTo>
                <a:lnTo>
                  <a:pt x="4905375" y="685800"/>
                </a:lnTo>
                <a:lnTo>
                  <a:pt x="2695575" y="1466850"/>
                </a:lnTo>
                <a:lnTo>
                  <a:pt x="3400425" y="2114550"/>
                </a:lnTo>
                <a:lnTo>
                  <a:pt x="2190750" y="2305050"/>
                </a:lnTo>
                <a:lnTo>
                  <a:pt x="1809750" y="1781175"/>
                </a:lnTo>
                <a:lnTo>
                  <a:pt x="942975" y="2047875"/>
                </a:lnTo>
                <a:close/>
              </a:path>
            </a:pathLst>
          </a:custGeom>
          <a:noFill/>
          <a:ln w="38100">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63869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68C96-6F73-0199-BD1C-54AFBEAEF028}"/>
            </a:ext>
          </a:extLst>
        </p:cNvPr>
        <p:cNvGrpSpPr/>
        <p:nvPr/>
      </p:nvGrpSpPr>
      <p:grpSpPr>
        <a:xfrm>
          <a:off x="0" y="0"/>
          <a:ext cx="0" cy="0"/>
          <a:chOff x="0" y="0"/>
          <a:chExt cx="0" cy="0"/>
        </a:xfrm>
      </p:grpSpPr>
      <p:sp>
        <p:nvSpPr>
          <p:cNvPr id="4098" name="Title 1">
            <a:extLst>
              <a:ext uri="{FF2B5EF4-FFF2-40B4-BE49-F238E27FC236}">
                <a16:creationId xmlns:a16="http://schemas.microsoft.com/office/drawing/2014/main" id="{D24682BC-2D09-0A51-94B9-AED15C246D5B}"/>
              </a:ext>
            </a:extLst>
          </p:cNvPr>
          <p:cNvSpPr>
            <a:spLocks noGrp="1"/>
          </p:cNvSpPr>
          <p:nvPr>
            <p:ph type="title"/>
          </p:nvPr>
        </p:nvSpPr>
        <p:spPr>
          <a:xfrm>
            <a:off x="504650" y="512065"/>
            <a:ext cx="5863962" cy="994172"/>
          </a:xfrm>
        </p:spPr>
        <p:txBody>
          <a:bodyPr/>
          <a:lstStyle/>
          <a:p>
            <a:r>
              <a:rPr lang="en-CA" altLang="en-US" sz="3600" b="1" dirty="0">
                <a:latin typeface="+mn-lt"/>
              </a:rPr>
              <a:t>Enabling Policy</a:t>
            </a:r>
          </a:p>
        </p:txBody>
      </p:sp>
      <p:sp>
        <p:nvSpPr>
          <p:cNvPr id="3" name="Content Placeholder 2">
            <a:extLst>
              <a:ext uri="{FF2B5EF4-FFF2-40B4-BE49-F238E27FC236}">
                <a16:creationId xmlns:a16="http://schemas.microsoft.com/office/drawing/2014/main" id="{39A4EFF1-877C-B748-B216-6E28E110132E}"/>
              </a:ext>
            </a:extLst>
          </p:cNvPr>
          <p:cNvSpPr>
            <a:spLocks noGrp="1"/>
          </p:cNvSpPr>
          <p:nvPr>
            <p:ph idx="1"/>
          </p:nvPr>
        </p:nvSpPr>
        <p:spPr>
          <a:xfrm>
            <a:off x="504650" y="1799617"/>
            <a:ext cx="7911846" cy="3106497"/>
          </a:xfrm>
        </p:spPr>
        <p:txBody>
          <a:bodyPr rtlCol="0">
            <a:normAutofit/>
          </a:bodyPr>
          <a:lstStyle/>
          <a:p>
            <a:pPr marL="0" indent="0" fontAlgn="auto">
              <a:spcAft>
                <a:spcPts val="0"/>
              </a:spcAft>
              <a:buNone/>
              <a:defRPr/>
            </a:pPr>
            <a:r>
              <a:rPr lang="en-US" sz="3200" b="1" dirty="0"/>
              <a:t>Policies 2.2.12 and 3.4.23 </a:t>
            </a:r>
            <a:r>
              <a:rPr lang="en-US" sz="3200" dirty="0"/>
              <a:t>enable Council to consider rezoning land from the Rural Mixed Use (A2) Zone to the Rural Industrial (M3) Zone, given the proposal meets a few policy criteria</a:t>
            </a:r>
          </a:p>
          <a:p>
            <a:pPr marL="0" indent="0" fontAlgn="auto">
              <a:spcAft>
                <a:spcPts val="0"/>
              </a:spcAft>
              <a:buNone/>
              <a:defRPr/>
            </a:pPr>
            <a:endParaRPr lang="en-US" sz="2400" dirty="0"/>
          </a:p>
          <a:p>
            <a:pPr marL="0" indent="0" fontAlgn="auto">
              <a:spcAft>
                <a:spcPts val="0"/>
              </a:spcAft>
              <a:buNone/>
              <a:defRPr/>
            </a:pPr>
            <a:endParaRPr lang="en-US" sz="2400" dirty="0"/>
          </a:p>
          <a:p>
            <a:pPr indent="-675000" fontAlgn="auto">
              <a:spcAft>
                <a:spcPts val="0"/>
              </a:spcAft>
              <a:defRPr/>
            </a:pPr>
            <a:endParaRPr lang="en-US" sz="2400" dirty="0">
              <a:latin typeface="Iowan Old Style Roman" panose="02040602040506020204" pitchFamily="18" charset="77"/>
            </a:endParaRPr>
          </a:p>
          <a:p>
            <a:pPr marL="0" indent="0" fontAlgn="auto">
              <a:spcAft>
                <a:spcPts val="0"/>
              </a:spcAft>
              <a:buNone/>
              <a:defRPr/>
            </a:pPr>
            <a:endParaRPr lang="en-US" sz="2400" dirty="0">
              <a:latin typeface="Iowan Old Style Roman" panose="02040602040506020204" pitchFamily="18" charset="77"/>
            </a:endParaRPr>
          </a:p>
        </p:txBody>
      </p:sp>
      <p:sp>
        <p:nvSpPr>
          <p:cNvPr id="4101" name="Slide Number Placeholder 3">
            <a:extLst>
              <a:ext uri="{FF2B5EF4-FFF2-40B4-BE49-F238E27FC236}">
                <a16:creationId xmlns:a16="http://schemas.microsoft.com/office/drawing/2014/main" id="{A0DE73F3-47CF-24C5-F626-D6EC93FDF31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13</a:t>
            </a:fld>
            <a:endParaRPr lang="en-CA" altLang="en-US">
              <a:latin typeface="Iowan Old Style Roman" panose="02040602040506020204"/>
            </a:endParaRPr>
          </a:p>
        </p:txBody>
      </p:sp>
      <p:pic>
        <p:nvPicPr>
          <p:cNvPr id="2" name="Picture 5" descr="Icon&#10;&#10;Description automatically generated">
            <a:extLst>
              <a:ext uri="{FF2B5EF4-FFF2-40B4-BE49-F238E27FC236}">
                <a16:creationId xmlns:a16="http://schemas.microsoft.com/office/drawing/2014/main" id="{5E1E6E88-BC55-E23A-A4E2-1D0EA47897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5896304"/>
      </p:ext>
    </p:extLst>
  </p:cSld>
  <p:clrMapOvr>
    <a:masterClrMapping/>
  </p:clrMapOvr>
  <mc:AlternateContent xmlns:mc="http://schemas.openxmlformats.org/markup-compatibility/2006" xmlns:p14="http://schemas.microsoft.com/office/powerpoint/2010/main">
    <mc:Choice Requires="p14">
      <p:transition spd="slow" p14:dur="2000" advTm="69346"/>
    </mc:Choice>
    <mc:Fallback xmlns="">
      <p:transition spd="slow" advTm="6934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F593C0-72B2-AFE4-EA57-C6D70ADCAE3F}"/>
            </a:ext>
          </a:extLst>
        </p:cNvPr>
        <p:cNvGrpSpPr/>
        <p:nvPr/>
      </p:nvGrpSpPr>
      <p:grpSpPr>
        <a:xfrm>
          <a:off x="0" y="0"/>
          <a:ext cx="0" cy="0"/>
          <a:chOff x="0" y="0"/>
          <a:chExt cx="0" cy="0"/>
        </a:xfrm>
      </p:grpSpPr>
      <p:sp>
        <p:nvSpPr>
          <p:cNvPr id="4098" name="Title 1">
            <a:extLst>
              <a:ext uri="{FF2B5EF4-FFF2-40B4-BE49-F238E27FC236}">
                <a16:creationId xmlns:a16="http://schemas.microsoft.com/office/drawing/2014/main" id="{C118886D-BBD6-44AB-1CF9-34637D677711}"/>
              </a:ext>
            </a:extLst>
          </p:cNvPr>
          <p:cNvSpPr>
            <a:spLocks noGrp="1"/>
          </p:cNvSpPr>
          <p:nvPr>
            <p:ph type="title"/>
          </p:nvPr>
        </p:nvSpPr>
        <p:spPr>
          <a:xfrm>
            <a:off x="504650" y="512065"/>
            <a:ext cx="5863962" cy="994172"/>
          </a:xfrm>
        </p:spPr>
        <p:txBody>
          <a:bodyPr/>
          <a:lstStyle/>
          <a:p>
            <a:r>
              <a:rPr lang="en-CA" altLang="en-US" sz="3600" b="1" dirty="0">
                <a:latin typeface="+mn-lt"/>
              </a:rPr>
              <a:t>Enabling Policy</a:t>
            </a:r>
          </a:p>
        </p:txBody>
      </p:sp>
      <p:sp>
        <p:nvSpPr>
          <p:cNvPr id="3" name="Content Placeholder 2">
            <a:extLst>
              <a:ext uri="{FF2B5EF4-FFF2-40B4-BE49-F238E27FC236}">
                <a16:creationId xmlns:a16="http://schemas.microsoft.com/office/drawing/2014/main" id="{7CFBB65F-103E-5A7A-F926-5B5B7D5ED7C0}"/>
              </a:ext>
            </a:extLst>
          </p:cNvPr>
          <p:cNvSpPr>
            <a:spLocks noGrp="1"/>
          </p:cNvSpPr>
          <p:nvPr>
            <p:ph idx="1"/>
          </p:nvPr>
        </p:nvSpPr>
        <p:spPr>
          <a:xfrm>
            <a:off x="504650" y="1617606"/>
            <a:ext cx="7911846" cy="3288508"/>
          </a:xfrm>
        </p:spPr>
        <p:txBody>
          <a:bodyPr rtlCol="0">
            <a:normAutofit lnSpcReduction="10000"/>
          </a:bodyPr>
          <a:lstStyle/>
          <a:p>
            <a:pPr fontAlgn="auto">
              <a:spcBef>
                <a:spcPts val="1800"/>
              </a:spcBef>
              <a:spcAft>
                <a:spcPts val="0"/>
              </a:spcAft>
              <a:defRPr/>
            </a:pPr>
            <a:r>
              <a:rPr lang="en-US" sz="2800" dirty="0"/>
              <a:t>It has to be land that has not been in recent agricultural production</a:t>
            </a:r>
          </a:p>
          <a:p>
            <a:pPr fontAlgn="auto">
              <a:spcBef>
                <a:spcPts val="1800"/>
              </a:spcBef>
              <a:spcAft>
                <a:spcPts val="0"/>
              </a:spcAft>
              <a:defRPr/>
            </a:pPr>
            <a:r>
              <a:rPr lang="en-US" sz="2800" dirty="0"/>
              <a:t>The proposal wouldn’t rezone more land than required</a:t>
            </a:r>
          </a:p>
          <a:p>
            <a:pPr fontAlgn="auto">
              <a:spcBef>
                <a:spcPts val="1800"/>
              </a:spcBef>
              <a:spcAft>
                <a:spcPts val="0"/>
              </a:spcAft>
              <a:defRPr/>
            </a:pPr>
            <a:r>
              <a:rPr lang="en-US" sz="2800" dirty="0"/>
              <a:t>The proposal will not create undue conflict with nearby agricultural or rural residents</a:t>
            </a:r>
          </a:p>
          <a:p>
            <a:pPr fontAlgn="auto">
              <a:spcBef>
                <a:spcPts val="1800"/>
              </a:spcBef>
              <a:spcAft>
                <a:spcPts val="0"/>
              </a:spcAft>
              <a:defRPr/>
            </a:pPr>
            <a:r>
              <a:rPr lang="en-US" sz="2800" dirty="0"/>
              <a:t>Proposal meets the general criteria</a:t>
            </a:r>
          </a:p>
          <a:p>
            <a:pPr marL="0" indent="0" fontAlgn="auto">
              <a:spcAft>
                <a:spcPts val="0"/>
              </a:spcAft>
              <a:buNone/>
              <a:defRPr/>
            </a:pPr>
            <a:endParaRPr lang="en-US" sz="2400" dirty="0"/>
          </a:p>
          <a:p>
            <a:pPr marL="0" indent="0" fontAlgn="auto">
              <a:spcAft>
                <a:spcPts val="0"/>
              </a:spcAft>
              <a:buNone/>
              <a:defRPr/>
            </a:pPr>
            <a:endParaRPr lang="en-US" sz="2400" dirty="0"/>
          </a:p>
          <a:p>
            <a:pPr indent="-675000" fontAlgn="auto">
              <a:spcAft>
                <a:spcPts val="0"/>
              </a:spcAft>
              <a:defRPr/>
            </a:pPr>
            <a:endParaRPr lang="en-US" sz="2400" dirty="0">
              <a:latin typeface="Iowan Old Style Roman" panose="02040602040506020204" pitchFamily="18" charset="77"/>
            </a:endParaRPr>
          </a:p>
          <a:p>
            <a:pPr marL="0" indent="0" fontAlgn="auto">
              <a:spcAft>
                <a:spcPts val="0"/>
              </a:spcAft>
              <a:buNone/>
              <a:defRPr/>
            </a:pPr>
            <a:endParaRPr lang="en-US" sz="2400" dirty="0">
              <a:latin typeface="Iowan Old Style Roman" panose="02040602040506020204" pitchFamily="18" charset="77"/>
            </a:endParaRPr>
          </a:p>
        </p:txBody>
      </p:sp>
      <p:sp>
        <p:nvSpPr>
          <p:cNvPr id="4101" name="Slide Number Placeholder 3">
            <a:extLst>
              <a:ext uri="{FF2B5EF4-FFF2-40B4-BE49-F238E27FC236}">
                <a16:creationId xmlns:a16="http://schemas.microsoft.com/office/drawing/2014/main" id="{4E6863F8-0471-796A-AAE2-AFD5A01AC93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14</a:t>
            </a:fld>
            <a:endParaRPr lang="en-CA" altLang="en-US">
              <a:latin typeface="Iowan Old Style Roman" panose="02040602040506020204"/>
            </a:endParaRPr>
          </a:p>
        </p:txBody>
      </p:sp>
      <p:pic>
        <p:nvPicPr>
          <p:cNvPr id="2" name="Picture 5" descr="Icon&#10;&#10;Description automatically generated">
            <a:extLst>
              <a:ext uri="{FF2B5EF4-FFF2-40B4-BE49-F238E27FC236}">
                <a16:creationId xmlns:a16="http://schemas.microsoft.com/office/drawing/2014/main" id="{245BE9B0-EC77-BE8F-E7C9-3EA22E914F0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657162"/>
      </p:ext>
    </p:extLst>
  </p:cSld>
  <p:clrMapOvr>
    <a:masterClrMapping/>
  </p:clrMapOvr>
  <mc:AlternateContent xmlns:mc="http://schemas.openxmlformats.org/markup-compatibility/2006" xmlns:p14="http://schemas.microsoft.com/office/powerpoint/2010/main">
    <mc:Choice Requires="p14">
      <p:transition spd="slow" p14:dur="2000" advTm="69346"/>
    </mc:Choice>
    <mc:Fallback xmlns="">
      <p:transition spd="slow" advTm="6934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504650" y="512065"/>
            <a:ext cx="5863962" cy="994172"/>
          </a:xfrm>
        </p:spPr>
        <p:txBody>
          <a:bodyPr/>
          <a:lstStyle/>
          <a:p>
            <a:r>
              <a:rPr lang="en-CA" altLang="en-US" sz="3600" b="1" dirty="0">
                <a:latin typeface="+mn-lt"/>
              </a:rPr>
              <a:t>Additional Policy</a:t>
            </a:r>
          </a:p>
        </p:txBody>
      </p:sp>
      <p:sp>
        <p:nvSpPr>
          <p:cNvPr id="3" name="Content Placeholder 2">
            <a:extLst>
              <a:ext uri="{FF2B5EF4-FFF2-40B4-BE49-F238E27FC236}">
                <a16:creationId xmlns:a16="http://schemas.microsoft.com/office/drawing/2014/main" id="{E354DF0F-DF56-534C-BE06-1980BFC547D2}"/>
              </a:ext>
            </a:extLst>
          </p:cNvPr>
          <p:cNvSpPr>
            <a:spLocks noGrp="1"/>
          </p:cNvSpPr>
          <p:nvPr>
            <p:ph idx="1"/>
          </p:nvPr>
        </p:nvSpPr>
        <p:spPr>
          <a:xfrm>
            <a:off x="504650" y="1538249"/>
            <a:ext cx="7911846" cy="3579058"/>
          </a:xfrm>
        </p:spPr>
        <p:txBody>
          <a:bodyPr rtlCol="0">
            <a:normAutofit/>
          </a:bodyPr>
          <a:lstStyle/>
          <a:p>
            <a:pPr marL="0" indent="0">
              <a:spcBef>
                <a:spcPts val="1800"/>
              </a:spcBef>
              <a:buNone/>
            </a:pPr>
            <a:r>
              <a:rPr lang="en-US" sz="3100" b="1" dirty="0">
                <a:solidFill>
                  <a:srgbClr val="000000"/>
                </a:solidFill>
                <a:latin typeface="Calibri" panose="020F0502020204030204" pitchFamily="34" charset="0"/>
              </a:rPr>
              <a:t>Policy </a:t>
            </a:r>
            <a:r>
              <a:rPr lang="en-US" sz="3100" b="1" u="none" strike="noStrike" baseline="0" dirty="0">
                <a:solidFill>
                  <a:srgbClr val="000000"/>
                </a:solidFill>
                <a:latin typeface="Calibri" panose="020F0502020204030204" pitchFamily="34" charset="0"/>
              </a:rPr>
              <a:t>5.3.5 </a:t>
            </a:r>
            <a:r>
              <a:rPr lang="en-US" sz="3100" u="none" strike="noStrike" baseline="0" dirty="0">
                <a:solidFill>
                  <a:srgbClr val="000000"/>
                </a:solidFill>
                <a:latin typeface="Calibri" panose="020F0502020204030204" pitchFamily="34" charset="0"/>
              </a:rPr>
              <a:t>provides additional policy directions for rezonings</a:t>
            </a:r>
          </a:p>
          <a:p>
            <a:pPr lvl="1">
              <a:spcBef>
                <a:spcPts val="1800"/>
              </a:spcBef>
            </a:pPr>
            <a:r>
              <a:rPr lang="en-US" sz="2800" u="none" strike="noStrike" baseline="0" dirty="0">
                <a:solidFill>
                  <a:srgbClr val="000000"/>
                </a:solidFill>
                <a:latin typeface="Calibri" panose="020F0502020204030204" pitchFamily="34" charset="0"/>
              </a:rPr>
              <a:t>Is the proposal consistent with the proposed zone’s zone placement polices?</a:t>
            </a:r>
          </a:p>
          <a:p>
            <a:pPr lvl="1">
              <a:spcBef>
                <a:spcPts val="1800"/>
              </a:spcBef>
            </a:pPr>
            <a:r>
              <a:rPr lang="en-US" sz="2800" u="none" strike="noStrike" baseline="0" dirty="0">
                <a:solidFill>
                  <a:srgbClr val="000000"/>
                </a:solidFill>
                <a:latin typeface="Calibri" panose="020F0502020204030204" pitchFamily="34" charset="0"/>
              </a:rPr>
              <a:t>Are the impacts of the proposed use and other permitted uses within the zone acceptable</a:t>
            </a:r>
            <a:r>
              <a:rPr lang="en-US" sz="2800" dirty="0">
                <a:solidFill>
                  <a:srgbClr val="000000"/>
                </a:solidFill>
                <a:latin typeface="Calibri" panose="020F0502020204030204" pitchFamily="34" charset="0"/>
              </a:rPr>
              <a:t>?</a:t>
            </a:r>
            <a:endParaRPr lang="en-US" sz="2800" u="none" strike="noStrike" baseline="0" dirty="0">
              <a:solidFill>
                <a:srgbClr val="000000"/>
              </a:solidFill>
              <a:latin typeface="Calibri" panose="020F0502020204030204" pitchFamily="34" charset="0"/>
            </a:endParaRPr>
          </a:p>
          <a:p>
            <a:pPr lvl="1">
              <a:spcBef>
                <a:spcPts val="1800"/>
              </a:spcBef>
            </a:pPr>
            <a:r>
              <a:rPr lang="en-US" sz="2800" dirty="0">
                <a:solidFill>
                  <a:srgbClr val="000000"/>
                </a:solidFill>
                <a:latin typeface="Calibri" panose="020F0502020204030204" pitchFamily="34" charset="0"/>
              </a:rPr>
              <a:t>Does it meet the general criteria?</a:t>
            </a:r>
            <a:endParaRPr lang="en-US" sz="2100" dirty="0">
              <a:latin typeface="Iowan Old Style Roman" panose="02040602040506020204" pitchFamily="18" charset="77"/>
            </a:endParaRPr>
          </a:p>
        </p:txBody>
      </p:sp>
      <p:sp>
        <p:nvSpPr>
          <p:cNvPr id="41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15</a:t>
            </a:fld>
            <a:endParaRPr lang="en-CA" altLang="en-US">
              <a:latin typeface="Iowan Old Style Roman" panose="02040602040506020204"/>
            </a:endParaRPr>
          </a:p>
        </p:txBody>
      </p:sp>
      <p:pic>
        <p:nvPicPr>
          <p:cNvPr id="2" name="Picture 5" descr="Icon&#10;&#10;Description automatically generated">
            <a:extLst>
              <a:ext uri="{FF2B5EF4-FFF2-40B4-BE49-F238E27FC236}">
                <a16:creationId xmlns:a16="http://schemas.microsoft.com/office/drawing/2014/main" id="{CCC82EAD-00B2-8921-5F28-84E43905A48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9672173"/>
      </p:ext>
    </p:extLst>
  </p:cSld>
  <p:clrMapOvr>
    <a:masterClrMapping/>
  </p:clrMapOvr>
  <mc:AlternateContent xmlns:mc="http://schemas.openxmlformats.org/markup-compatibility/2006" xmlns:p14="http://schemas.microsoft.com/office/powerpoint/2010/main">
    <mc:Choice Requires="p14">
      <p:transition spd="slow" p14:dur="2000" advTm="59153"/>
    </mc:Choice>
    <mc:Fallback xmlns="">
      <p:transition spd="slow" advTm="5915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313515" y="-38911"/>
            <a:ext cx="5024369" cy="994172"/>
          </a:xfrm>
        </p:spPr>
        <p:txBody>
          <a:bodyPr/>
          <a:lstStyle/>
          <a:p>
            <a:r>
              <a:rPr lang="en-CA" altLang="en-US" sz="3600" b="1" dirty="0">
                <a:latin typeface="+mn-lt"/>
              </a:rPr>
              <a:t>General Criteria</a:t>
            </a:r>
            <a:endParaRPr lang="en-CA" altLang="en-US" sz="3600" b="1" dirty="0">
              <a:latin typeface="Iowan Old Style" panose="02040602040506020204"/>
            </a:endParaRPr>
          </a:p>
        </p:txBody>
      </p:sp>
      <p:sp>
        <p:nvSpPr>
          <p:cNvPr id="41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16</a:t>
            </a:fld>
            <a:endParaRPr lang="en-CA" altLang="en-US">
              <a:latin typeface="Iowan Old Style Roman" panose="02040602040506020204"/>
            </a:endParaRPr>
          </a:p>
        </p:txBody>
      </p:sp>
      <p:graphicFrame>
        <p:nvGraphicFramePr>
          <p:cNvPr id="5" name="Table 4">
            <a:extLst>
              <a:ext uri="{FF2B5EF4-FFF2-40B4-BE49-F238E27FC236}">
                <a16:creationId xmlns:a16="http://schemas.microsoft.com/office/drawing/2014/main" id="{18D96F96-0C46-9776-9E89-E82B06ED8283}"/>
              </a:ext>
            </a:extLst>
          </p:cNvPr>
          <p:cNvGraphicFramePr>
            <a:graphicFrameLocks noGrp="1"/>
          </p:cNvGraphicFramePr>
          <p:nvPr>
            <p:extLst>
              <p:ext uri="{D42A27DB-BD31-4B8C-83A1-F6EECF244321}">
                <p14:modId xmlns:p14="http://schemas.microsoft.com/office/powerpoint/2010/main" val="3119280514"/>
              </p:ext>
            </p:extLst>
          </p:nvPr>
        </p:nvGraphicFramePr>
        <p:xfrm>
          <a:off x="362941" y="1003118"/>
          <a:ext cx="6747977" cy="4160623"/>
        </p:xfrm>
        <a:graphic>
          <a:graphicData uri="http://schemas.openxmlformats.org/drawingml/2006/table">
            <a:tbl>
              <a:tblPr>
                <a:tableStyleId>{793D81CF-94F2-401A-BA57-92F5A7B2D0C5}</a:tableStyleId>
              </a:tblPr>
              <a:tblGrid>
                <a:gridCol w="4016356">
                  <a:extLst>
                    <a:ext uri="{9D8B030D-6E8A-4147-A177-3AD203B41FA5}">
                      <a16:colId xmlns:a16="http://schemas.microsoft.com/office/drawing/2014/main" val="2359406894"/>
                    </a:ext>
                  </a:extLst>
                </a:gridCol>
                <a:gridCol w="2731621">
                  <a:extLst>
                    <a:ext uri="{9D8B030D-6E8A-4147-A177-3AD203B41FA5}">
                      <a16:colId xmlns:a16="http://schemas.microsoft.com/office/drawing/2014/main" val="1990949252"/>
                    </a:ext>
                  </a:extLst>
                </a:gridCol>
              </a:tblGrid>
              <a:tr h="268322">
                <a:tc>
                  <a:txBody>
                    <a:bodyPr/>
                    <a:lstStyle/>
                    <a:p>
                      <a:pPr marL="90488" indent="0" algn="l" fontAlgn="b"/>
                      <a:r>
                        <a:rPr lang="en-US" sz="1400" b="1" u="none" strike="noStrike" dirty="0">
                          <a:effectLst/>
                        </a:rPr>
                        <a:t>MPS Policy 5.3.7 – General Criteria</a:t>
                      </a:r>
                      <a:endParaRPr lang="en-US" sz="1400" b="1"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1" u="none" strike="noStrike">
                          <a:effectLst/>
                        </a:rPr>
                        <a:t>Assessing Authority</a:t>
                      </a:r>
                      <a:endParaRPr lang="en-US" sz="14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3629015"/>
                  </a:ext>
                </a:extLst>
              </a:tr>
              <a:tr h="258003">
                <a:tc>
                  <a:txBody>
                    <a:bodyPr/>
                    <a:lstStyle/>
                    <a:p>
                      <a:pPr marL="90488" indent="0" algn="l" fontAlgn="b"/>
                      <a:r>
                        <a:rPr lang="en-US" sz="1400" u="none" strike="noStrike">
                          <a:effectLst/>
                        </a:rPr>
                        <a:t>The intent of the Municipal Planning Strategy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b="0" i="0" u="none" strike="noStrike" dirty="0">
                          <a:solidFill>
                            <a:srgbClr val="000000"/>
                          </a:solidFill>
                          <a:effectLst/>
                          <a:latin typeface="Calibri" panose="020F0502020204030204" pitchFamily="34" charset="0"/>
                        </a:rPr>
                        <a:t>Municipality </a:t>
                      </a:r>
                    </a:p>
                  </a:txBody>
                  <a:tcPr marL="9525" marR="9525" marT="9525" marB="0" anchor="ctr"/>
                </a:tc>
                <a:extLst>
                  <a:ext uri="{0D108BD9-81ED-4DB2-BD59-A6C34878D82A}">
                    <a16:rowId xmlns:a16="http://schemas.microsoft.com/office/drawing/2014/main" val="4152898647"/>
                  </a:ext>
                </a:extLst>
              </a:tr>
              <a:tr h="703830">
                <a:tc>
                  <a:txBody>
                    <a:bodyPr/>
                    <a:lstStyle/>
                    <a:p>
                      <a:pPr marL="90488" indent="0" algn="l" fontAlgn="b"/>
                      <a:r>
                        <a:rPr lang="en-US" sz="1400" u="none" strike="noStrike" dirty="0">
                          <a:effectLst/>
                        </a:rPr>
                        <a:t>Does the proposal conflict with any Municipal/Provincial programs, By-Laws, or regulations</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b="0" i="0" u="none" strike="noStrike" dirty="0">
                          <a:solidFill>
                            <a:srgbClr val="000000"/>
                          </a:solidFill>
                          <a:effectLst/>
                          <a:latin typeface="Calibri" panose="020F0502020204030204" pitchFamily="34" charset="0"/>
                        </a:rPr>
                        <a:t>Municipality </a:t>
                      </a:r>
                    </a:p>
                  </a:txBody>
                  <a:tcPr marL="9525" marR="9525" marT="9525" marB="0" anchor="ctr"/>
                </a:tc>
                <a:extLst>
                  <a:ext uri="{0D108BD9-81ED-4DB2-BD59-A6C34878D82A}">
                    <a16:rowId xmlns:a16="http://schemas.microsoft.com/office/drawing/2014/main" val="4139150850"/>
                  </a:ext>
                </a:extLst>
              </a:tr>
              <a:tr h="258003">
                <a:tc>
                  <a:txBody>
                    <a:bodyPr/>
                    <a:lstStyle/>
                    <a:p>
                      <a:pPr marL="90488" indent="0" algn="l" fontAlgn="b"/>
                      <a:r>
                        <a:rPr lang="en-US" sz="1400" u="none" strike="noStrike" dirty="0">
                          <a:effectLst/>
                        </a:rPr>
                        <a:t>Financial Impact on the Municipality/Village</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b="0" i="0" u="none" strike="noStrike" dirty="0">
                          <a:solidFill>
                            <a:srgbClr val="000000"/>
                          </a:solidFill>
                          <a:effectLst/>
                          <a:latin typeface="Calibri" panose="020F0502020204030204" pitchFamily="34" charset="0"/>
                        </a:rPr>
                        <a:t>Municipality/ Village of Cornwallis Square</a:t>
                      </a:r>
                    </a:p>
                  </a:txBody>
                  <a:tcPr marL="9525" marR="9525" marT="9525" marB="0" anchor="ctr"/>
                </a:tc>
                <a:extLst>
                  <a:ext uri="{0D108BD9-81ED-4DB2-BD59-A6C34878D82A}">
                    <a16:rowId xmlns:a16="http://schemas.microsoft.com/office/drawing/2014/main" val="53926259"/>
                  </a:ext>
                </a:extLst>
              </a:tr>
              <a:tr h="258003">
                <a:tc>
                  <a:txBody>
                    <a:bodyPr/>
                    <a:lstStyle/>
                    <a:p>
                      <a:pPr marL="90488" indent="0" algn="l" fontAlgn="b"/>
                      <a:r>
                        <a:rPr lang="en-US" sz="1400" u="none" strike="noStrike">
                          <a:effectLst/>
                        </a:rPr>
                        <a:t>Land use compatibility</a:t>
                      </a:r>
                      <a:endParaRPr lang="en-US" sz="14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b="0" i="0" u="none" strike="noStrike" dirty="0">
                          <a:solidFill>
                            <a:srgbClr val="000000"/>
                          </a:solidFill>
                          <a:effectLst/>
                          <a:latin typeface="Calibri" panose="020F0502020204030204" pitchFamily="34" charset="0"/>
                        </a:rPr>
                        <a:t>Municipality </a:t>
                      </a:r>
                    </a:p>
                  </a:txBody>
                  <a:tcPr marL="9525" marR="9525" marT="9525" marB="0" anchor="ctr"/>
                </a:tc>
                <a:extLst>
                  <a:ext uri="{0D108BD9-81ED-4DB2-BD59-A6C34878D82A}">
                    <a16:rowId xmlns:a16="http://schemas.microsoft.com/office/drawing/2014/main" val="3277708393"/>
                  </a:ext>
                </a:extLst>
              </a:tr>
              <a:tr h="258003">
                <a:tc>
                  <a:txBody>
                    <a:bodyPr/>
                    <a:lstStyle/>
                    <a:p>
                      <a:pPr marL="90488" indent="0" algn="l" fontAlgn="b"/>
                      <a:r>
                        <a:rPr lang="en-US" sz="1400" u="none" strike="noStrike" dirty="0">
                          <a:effectLst/>
                        </a:rPr>
                        <a:t>Creation of traffic hazards or congestion</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400" b="0" i="0" u="none" strike="noStrike" dirty="0">
                          <a:solidFill>
                            <a:srgbClr val="000000"/>
                          </a:solidFill>
                          <a:effectLst/>
                          <a:latin typeface="Calibri" panose="020F0502020204030204" pitchFamily="34" charset="0"/>
                        </a:rPr>
                        <a:t>NSDPW (Provincial)</a:t>
                      </a:r>
                    </a:p>
                  </a:txBody>
                  <a:tcPr marL="9525" marR="9525" marT="9525" marB="0" anchor="b"/>
                </a:tc>
                <a:extLst>
                  <a:ext uri="{0D108BD9-81ED-4DB2-BD59-A6C34878D82A}">
                    <a16:rowId xmlns:a16="http://schemas.microsoft.com/office/drawing/2014/main" val="2682048251"/>
                  </a:ext>
                </a:extLst>
              </a:tr>
              <a:tr h="472660">
                <a:tc>
                  <a:txBody>
                    <a:bodyPr/>
                    <a:lstStyle/>
                    <a:p>
                      <a:pPr marL="90488" indent="0" algn="l" fontAlgn="b"/>
                      <a:r>
                        <a:rPr lang="en-US" sz="1400" u="none" strike="noStrike" dirty="0">
                          <a:effectLst/>
                        </a:rPr>
                        <a:t>Adequacy of fire protection services and equipment</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u="none" strike="noStrike" dirty="0">
                          <a:effectLst/>
                        </a:rPr>
                        <a:t>Waterville Fire Dept.</a:t>
                      </a:r>
                      <a:endParaRPr lang="en-US" sz="14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85093096"/>
                  </a:ext>
                </a:extLst>
              </a:tr>
              <a:tr h="381201">
                <a:tc>
                  <a:txBody>
                    <a:bodyPr/>
                    <a:lstStyle/>
                    <a:p>
                      <a:pPr marL="90488" indent="0" algn="l" fontAlgn="ctr"/>
                      <a:r>
                        <a:rPr lang="en-US" sz="1400" u="none" strike="noStrike">
                          <a:effectLst/>
                        </a:rPr>
                        <a:t>Adequacy of sewer and water services</a:t>
                      </a:r>
                      <a:endParaRPr lang="en-US" sz="14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en-US" sz="1400" b="0" i="0" u="none" strike="noStrike" dirty="0">
                          <a:solidFill>
                            <a:schemeClr val="tx1"/>
                          </a:solidFill>
                          <a:effectLst/>
                          <a:latin typeface="Calibri" panose="020F0502020204030204" pitchFamily="34" charset="0"/>
                        </a:rPr>
                        <a:t>NSECC (Provincial)</a:t>
                      </a:r>
                    </a:p>
                  </a:txBody>
                  <a:tcPr marL="9525" marR="9525" marT="9525" marB="0" anchor="b"/>
                </a:tc>
                <a:extLst>
                  <a:ext uri="{0D108BD9-81ED-4DB2-BD59-A6C34878D82A}">
                    <a16:rowId xmlns:a16="http://schemas.microsoft.com/office/drawing/2014/main" val="996049290"/>
                  </a:ext>
                </a:extLst>
              </a:tr>
              <a:tr h="282102">
                <a:tc>
                  <a:txBody>
                    <a:bodyPr/>
                    <a:lstStyle/>
                    <a:p>
                      <a:pPr marL="90488" indent="0" algn="l" fontAlgn="b"/>
                      <a:r>
                        <a:rPr lang="en-US" sz="1400" u="none" strike="noStrike" dirty="0">
                          <a:effectLst/>
                        </a:rPr>
                        <a:t>Potential for flooding or serious drainage problems</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b="0" i="0" u="none" strike="noStrike" dirty="0">
                          <a:solidFill>
                            <a:srgbClr val="000000"/>
                          </a:solidFill>
                          <a:effectLst/>
                          <a:latin typeface="Calibri" panose="020F0502020204030204" pitchFamily="34" charset="0"/>
                        </a:rPr>
                        <a:t>Municipality </a:t>
                      </a:r>
                    </a:p>
                  </a:txBody>
                  <a:tcPr marL="9525" marR="9525" marT="9525" marB="0" anchor="ctr"/>
                </a:tc>
                <a:extLst>
                  <a:ext uri="{0D108BD9-81ED-4DB2-BD59-A6C34878D82A}">
                    <a16:rowId xmlns:a16="http://schemas.microsoft.com/office/drawing/2014/main" val="4120123457"/>
                  </a:ext>
                </a:extLst>
              </a:tr>
              <a:tr h="282102">
                <a:tc>
                  <a:txBody>
                    <a:bodyPr/>
                    <a:lstStyle/>
                    <a:p>
                      <a:pPr marL="90488" indent="0" algn="l" fontAlgn="b"/>
                      <a:r>
                        <a:rPr lang="en-US" sz="1400" b="0" i="0" u="none" strike="noStrike" dirty="0">
                          <a:solidFill>
                            <a:srgbClr val="000000"/>
                          </a:solidFill>
                          <a:effectLst/>
                          <a:latin typeface="Calibri" panose="020F0502020204030204" pitchFamily="34" charset="0"/>
                        </a:rPr>
                        <a:t>Potential for pollution in the area</a:t>
                      </a:r>
                    </a:p>
                  </a:txBody>
                  <a:tcPr marL="9525" marR="9525" marT="9525" marB="0" anchor="b"/>
                </a:tc>
                <a:tc>
                  <a:txBody>
                    <a:bodyPr/>
                    <a:lstStyle/>
                    <a:p>
                      <a:pPr algn="l" fontAlgn="ctr"/>
                      <a:r>
                        <a:rPr lang="en-US" sz="1400" b="0" i="0" u="none" strike="noStrike" dirty="0">
                          <a:solidFill>
                            <a:srgbClr val="000000"/>
                          </a:solidFill>
                          <a:effectLst/>
                          <a:latin typeface="Calibri" panose="020F0502020204030204" pitchFamily="34" charset="0"/>
                        </a:rPr>
                        <a:t>Municipality</a:t>
                      </a:r>
                    </a:p>
                  </a:txBody>
                  <a:tcPr marL="9525" marR="9525" marT="9525" marB="0" anchor="ctr"/>
                </a:tc>
                <a:extLst>
                  <a:ext uri="{0D108BD9-81ED-4DB2-BD59-A6C34878D82A}">
                    <a16:rowId xmlns:a16="http://schemas.microsoft.com/office/drawing/2014/main" val="1750156015"/>
                  </a:ext>
                </a:extLst>
              </a:tr>
              <a:tr h="291830">
                <a:tc>
                  <a:txBody>
                    <a:bodyPr/>
                    <a:lstStyle/>
                    <a:p>
                      <a:pPr marL="90488" indent="0" algn="l" fontAlgn="b"/>
                      <a:r>
                        <a:rPr lang="en-US" sz="1400" b="0" i="0" u="none" strike="noStrike" dirty="0">
                          <a:solidFill>
                            <a:srgbClr val="000000"/>
                          </a:solidFill>
                          <a:effectLst/>
                          <a:latin typeface="Calibri" panose="020F0502020204030204" pitchFamily="34" charset="0"/>
                        </a:rPr>
                        <a:t>Negative impacts on </a:t>
                      </a:r>
                      <a:r>
                        <a:rPr lang="en-US" sz="1400" b="0" i="0" u="none" strike="noStrike" dirty="0" err="1">
                          <a:solidFill>
                            <a:srgbClr val="000000"/>
                          </a:solidFill>
                          <a:effectLst/>
                          <a:latin typeface="Calibri" panose="020F0502020204030204" pitchFamily="34" charset="0"/>
                        </a:rPr>
                        <a:t>neighbouring</a:t>
                      </a:r>
                      <a:r>
                        <a:rPr lang="en-US" sz="1400" b="0" i="0" u="none" strike="noStrike" dirty="0">
                          <a:solidFill>
                            <a:srgbClr val="000000"/>
                          </a:solidFill>
                          <a:effectLst/>
                          <a:latin typeface="Calibri" panose="020F0502020204030204" pitchFamily="34" charset="0"/>
                        </a:rPr>
                        <a:t> farm operations</a:t>
                      </a:r>
                    </a:p>
                  </a:txBody>
                  <a:tcPr marL="9525" marR="9525" marT="9525" marB="0" anchor="b"/>
                </a:tc>
                <a:tc>
                  <a:txBody>
                    <a:bodyPr/>
                    <a:lstStyle/>
                    <a:p>
                      <a:pPr algn="l" fontAlgn="ctr"/>
                      <a:r>
                        <a:rPr lang="en-US" sz="1400" b="0" i="0" u="none" strike="noStrike" dirty="0">
                          <a:solidFill>
                            <a:srgbClr val="000000"/>
                          </a:solidFill>
                          <a:effectLst/>
                          <a:latin typeface="Calibri" panose="020F0502020204030204" pitchFamily="34" charset="0"/>
                        </a:rPr>
                        <a:t>Municipality </a:t>
                      </a:r>
                    </a:p>
                  </a:txBody>
                  <a:tcPr marL="9525" marR="9525" marT="9525" marB="0" anchor="ctr"/>
                </a:tc>
                <a:extLst>
                  <a:ext uri="{0D108BD9-81ED-4DB2-BD59-A6C34878D82A}">
                    <a16:rowId xmlns:a16="http://schemas.microsoft.com/office/drawing/2014/main" val="3470407016"/>
                  </a:ext>
                </a:extLst>
              </a:tr>
              <a:tr h="268322">
                <a:tc>
                  <a:txBody>
                    <a:bodyPr/>
                    <a:lstStyle/>
                    <a:p>
                      <a:pPr marL="90488" indent="0" algn="l" fontAlgn="b"/>
                      <a:r>
                        <a:rPr lang="en-US" sz="1400" u="none" strike="noStrike" dirty="0">
                          <a:effectLst/>
                        </a:rPr>
                        <a:t>Site suitability</a:t>
                      </a:r>
                      <a:endParaRPr lang="en-US" sz="14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b="0" i="0" u="none" strike="noStrike" dirty="0">
                          <a:solidFill>
                            <a:srgbClr val="000000"/>
                          </a:solidFill>
                          <a:effectLst/>
                          <a:latin typeface="Calibri" panose="020F0502020204030204" pitchFamily="34" charset="0"/>
                        </a:rPr>
                        <a:t>Municipality </a:t>
                      </a:r>
                    </a:p>
                  </a:txBody>
                  <a:tcPr marL="9525" marR="9525" marT="9525" marB="0" anchor="ctr"/>
                </a:tc>
                <a:extLst>
                  <a:ext uri="{0D108BD9-81ED-4DB2-BD59-A6C34878D82A}">
                    <a16:rowId xmlns:a16="http://schemas.microsoft.com/office/drawing/2014/main" val="515635617"/>
                  </a:ext>
                </a:extLst>
              </a:tr>
            </a:tbl>
          </a:graphicData>
        </a:graphic>
      </p:graphicFrame>
      <p:pic>
        <p:nvPicPr>
          <p:cNvPr id="3" name="Picture 5" descr="Icon&#10;&#10;Description automatically generated">
            <a:extLst>
              <a:ext uri="{FF2B5EF4-FFF2-40B4-BE49-F238E27FC236}">
                <a16:creationId xmlns:a16="http://schemas.microsoft.com/office/drawing/2014/main" id="{C14539A5-2448-3EB4-9B45-064EE49FD1F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124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01E27-644B-D5D2-B773-8C87837B050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24E17F5-D92F-026F-7DB9-37EA6EA9F258}"/>
              </a:ext>
            </a:extLst>
          </p:cNvPr>
          <p:cNvSpPr>
            <a:spLocks noGrp="1"/>
          </p:cNvSpPr>
          <p:nvPr>
            <p:ph idx="1"/>
          </p:nvPr>
        </p:nvSpPr>
        <p:spPr>
          <a:xfrm>
            <a:off x="466344" y="1828800"/>
            <a:ext cx="7911846" cy="3288508"/>
          </a:xfrm>
        </p:spPr>
        <p:txBody>
          <a:bodyPr rtlCol="0">
            <a:normAutofit/>
          </a:bodyPr>
          <a:lstStyle/>
          <a:p>
            <a:pPr marL="0" indent="0" fontAlgn="auto">
              <a:spcAft>
                <a:spcPts val="0"/>
              </a:spcAft>
              <a:buNone/>
              <a:defRPr/>
            </a:pPr>
            <a:endParaRPr lang="en-US" sz="2400">
              <a:latin typeface="Iowan Old Style Roman" panose="02040602040506020204" pitchFamily="18" charset="77"/>
            </a:endParaRPr>
          </a:p>
          <a:p>
            <a:pPr marL="0" indent="0" fontAlgn="auto">
              <a:spcAft>
                <a:spcPts val="0"/>
              </a:spcAft>
              <a:buNone/>
              <a:defRPr/>
            </a:pPr>
            <a:endParaRPr lang="en-US" sz="2400">
              <a:latin typeface="Iowan Old Style Roman" panose="02040602040506020204" pitchFamily="18" charset="77"/>
            </a:endParaRPr>
          </a:p>
        </p:txBody>
      </p:sp>
      <p:sp>
        <p:nvSpPr>
          <p:cNvPr id="4101" name="Slide Number Placeholder 3">
            <a:extLst>
              <a:ext uri="{FF2B5EF4-FFF2-40B4-BE49-F238E27FC236}">
                <a16:creationId xmlns:a16="http://schemas.microsoft.com/office/drawing/2014/main" id="{3F01CA52-1523-6537-E534-B1521818102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17</a:t>
            </a:fld>
            <a:endParaRPr lang="en-CA" altLang="en-US" dirty="0">
              <a:latin typeface="Iowan Old Style Roman" panose="02040602040506020204"/>
            </a:endParaRPr>
          </a:p>
        </p:txBody>
      </p:sp>
      <p:sp>
        <p:nvSpPr>
          <p:cNvPr id="38" name="Rectangle 37">
            <a:extLst>
              <a:ext uri="{FF2B5EF4-FFF2-40B4-BE49-F238E27FC236}">
                <a16:creationId xmlns:a16="http://schemas.microsoft.com/office/drawing/2014/main" id="{96A7E01C-2370-17E5-3234-512C5AAE1B60}"/>
              </a:ext>
            </a:extLst>
          </p:cNvPr>
          <p:cNvSpPr/>
          <p:nvPr/>
        </p:nvSpPr>
        <p:spPr>
          <a:xfrm>
            <a:off x="757363" y="890018"/>
            <a:ext cx="4838700" cy="3254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lumMod val="50000"/>
                  </a:schemeClr>
                </a:solidFill>
                <a:cs typeface="Arial" panose="020B0604020202020204" pitchFamily="34" charset="0"/>
              </a:rPr>
              <a:t>1. Complete Application Received</a:t>
            </a:r>
          </a:p>
        </p:txBody>
      </p:sp>
      <p:sp>
        <p:nvSpPr>
          <p:cNvPr id="39" name="Rectangle 38">
            <a:extLst>
              <a:ext uri="{FF2B5EF4-FFF2-40B4-BE49-F238E27FC236}">
                <a16:creationId xmlns:a16="http://schemas.microsoft.com/office/drawing/2014/main" id="{5257F9AE-BB47-50CE-F7E6-F27DB449301E}"/>
              </a:ext>
            </a:extLst>
          </p:cNvPr>
          <p:cNvSpPr/>
          <p:nvPr/>
        </p:nvSpPr>
        <p:spPr>
          <a:xfrm>
            <a:off x="757363" y="1958406"/>
            <a:ext cx="4838700" cy="328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3. Staff Review</a:t>
            </a:r>
          </a:p>
        </p:txBody>
      </p:sp>
      <p:sp>
        <p:nvSpPr>
          <p:cNvPr id="41" name="Rectangle 40">
            <a:extLst>
              <a:ext uri="{FF2B5EF4-FFF2-40B4-BE49-F238E27FC236}">
                <a16:creationId xmlns:a16="http://schemas.microsoft.com/office/drawing/2014/main" id="{BE9A3764-975A-5D76-C2DD-FC0B3CC860BC}"/>
              </a:ext>
            </a:extLst>
          </p:cNvPr>
          <p:cNvSpPr/>
          <p:nvPr/>
        </p:nvSpPr>
        <p:spPr>
          <a:xfrm>
            <a:off x="757363" y="1399606"/>
            <a:ext cx="4838700" cy="3873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FF0000"/>
                </a:solidFill>
                <a:cs typeface="Arial" panose="020B0604020202020204" pitchFamily="34" charset="0"/>
              </a:rPr>
              <a:t>2. PIM</a:t>
            </a:r>
          </a:p>
        </p:txBody>
      </p:sp>
      <p:sp>
        <p:nvSpPr>
          <p:cNvPr id="42" name="Rectangle 41">
            <a:extLst>
              <a:ext uri="{FF2B5EF4-FFF2-40B4-BE49-F238E27FC236}">
                <a16:creationId xmlns:a16="http://schemas.microsoft.com/office/drawing/2014/main" id="{25863BFC-E048-54BD-1D58-D56344EAAB38}"/>
              </a:ext>
            </a:extLst>
          </p:cNvPr>
          <p:cNvSpPr/>
          <p:nvPr/>
        </p:nvSpPr>
        <p:spPr>
          <a:xfrm>
            <a:off x="757363" y="2451537"/>
            <a:ext cx="4838700" cy="349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4. Planning Advisory Committee</a:t>
            </a:r>
          </a:p>
        </p:txBody>
      </p:sp>
      <p:sp>
        <p:nvSpPr>
          <p:cNvPr id="43" name="Isosceles Triangle 42">
            <a:extLst>
              <a:ext uri="{FF2B5EF4-FFF2-40B4-BE49-F238E27FC236}">
                <a16:creationId xmlns:a16="http://schemas.microsoft.com/office/drawing/2014/main" id="{DDC45754-94CB-6D62-BD2C-5DBCF19E5835}"/>
              </a:ext>
            </a:extLst>
          </p:cNvPr>
          <p:cNvSpPr/>
          <p:nvPr/>
        </p:nvSpPr>
        <p:spPr>
          <a:xfrm rot="10800000">
            <a:off x="2690938" y="1224981"/>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44" name="Isosceles Triangle 43">
            <a:extLst>
              <a:ext uri="{FF2B5EF4-FFF2-40B4-BE49-F238E27FC236}">
                <a16:creationId xmlns:a16="http://schemas.microsoft.com/office/drawing/2014/main" id="{9968D0CE-4EFA-0F81-1402-4823350D11F7}"/>
              </a:ext>
            </a:extLst>
          </p:cNvPr>
          <p:cNvSpPr/>
          <p:nvPr/>
        </p:nvSpPr>
        <p:spPr>
          <a:xfrm rot="10800000">
            <a:off x="2690938" y="2287018"/>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45" name="Isosceles Triangle 44">
            <a:extLst>
              <a:ext uri="{FF2B5EF4-FFF2-40B4-BE49-F238E27FC236}">
                <a16:creationId xmlns:a16="http://schemas.microsoft.com/office/drawing/2014/main" id="{3969426B-EF86-43B7-802C-B3C00AD6B2C0}"/>
              </a:ext>
            </a:extLst>
          </p:cNvPr>
          <p:cNvSpPr/>
          <p:nvPr/>
        </p:nvSpPr>
        <p:spPr>
          <a:xfrm rot="10800000">
            <a:off x="2690938" y="1793306"/>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47" name="Rectangle 46">
            <a:extLst>
              <a:ext uri="{FF2B5EF4-FFF2-40B4-BE49-F238E27FC236}">
                <a16:creationId xmlns:a16="http://schemas.microsoft.com/office/drawing/2014/main" id="{0F672EF1-2339-9ED5-B0B0-36B3F1499816}"/>
              </a:ext>
            </a:extLst>
          </p:cNvPr>
          <p:cNvSpPr/>
          <p:nvPr/>
        </p:nvSpPr>
        <p:spPr>
          <a:xfrm>
            <a:off x="757363" y="2967474"/>
            <a:ext cx="4838700" cy="3508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5. First Reading</a:t>
            </a:r>
          </a:p>
        </p:txBody>
      </p:sp>
      <p:sp>
        <p:nvSpPr>
          <p:cNvPr id="48" name="Isosceles Triangle 47">
            <a:extLst>
              <a:ext uri="{FF2B5EF4-FFF2-40B4-BE49-F238E27FC236}">
                <a16:creationId xmlns:a16="http://schemas.microsoft.com/office/drawing/2014/main" id="{35D62DDB-4D28-BC3C-CE07-AEA2B8EB0377}"/>
              </a:ext>
            </a:extLst>
          </p:cNvPr>
          <p:cNvSpPr/>
          <p:nvPr/>
        </p:nvSpPr>
        <p:spPr>
          <a:xfrm rot="10800000">
            <a:off x="2690938" y="2805549"/>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49" name="Rectangle 48">
            <a:extLst>
              <a:ext uri="{FF2B5EF4-FFF2-40B4-BE49-F238E27FC236}">
                <a16:creationId xmlns:a16="http://schemas.microsoft.com/office/drawing/2014/main" id="{B31D6385-23A7-D1C7-F40A-F68BACE7F899}"/>
              </a:ext>
            </a:extLst>
          </p:cNvPr>
          <p:cNvSpPr/>
          <p:nvPr/>
        </p:nvSpPr>
        <p:spPr>
          <a:xfrm>
            <a:off x="757363" y="3480237"/>
            <a:ext cx="4838700" cy="3508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6. Public Hearing</a:t>
            </a:r>
          </a:p>
        </p:txBody>
      </p:sp>
      <p:sp>
        <p:nvSpPr>
          <p:cNvPr id="50" name="Isosceles Triangle 49">
            <a:extLst>
              <a:ext uri="{FF2B5EF4-FFF2-40B4-BE49-F238E27FC236}">
                <a16:creationId xmlns:a16="http://schemas.microsoft.com/office/drawing/2014/main" id="{43BDE2BC-10F6-7CC9-1598-78538E434228}"/>
              </a:ext>
            </a:extLst>
          </p:cNvPr>
          <p:cNvSpPr/>
          <p:nvPr/>
        </p:nvSpPr>
        <p:spPr>
          <a:xfrm rot="10800000">
            <a:off x="2690938" y="3318312"/>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51" name="Rectangle 50">
            <a:extLst>
              <a:ext uri="{FF2B5EF4-FFF2-40B4-BE49-F238E27FC236}">
                <a16:creationId xmlns:a16="http://schemas.microsoft.com/office/drawing/2014/main" id="{A2F00132-4C36-2F79-DB5E-A5D19A823C24}"/>
              </a:ext>
            </a:extLst>
          </p:cNvPr>
          <p:cNvSpPr/>
          <p:nvPr/>
        </p:nvSpPr>
        <p:spPr>
          <a:xfrm>
            <a:off x="757363" y="3986649"/>
            <a:ext cx="4838700" cy="3508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7. Second Reading</a:t>
            </a:r>
          </a:p>
        </p:txBody>
      </p:sp>
      <p:sp>
        <p:nvSpPr>
          <p:cNvPr id="52" name="Isosceles Triangle 51">
            <a:extLst>
              <a:ext uri="{FF2B5EF4-FFF2-40B4-BE49-F238E27FC236}">
                <a16:creationId xmlns:a16="http://schemas.microsoft.com/office/drawing/2014/main" id="{DFC4BAC3-EEA5-76DC-7F5D-79FC7642C775}"/>
              </a:ext>
            </a:extLst>
          </p:cNvPr>
          <p:cNvSpPr/>
          <p:nvPr/>
        </p:nvSpPr>
        <p:spPr>
          <a:xfrm rot="10800000">
            <a:off x="2690938" y="3824724"/>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53" name="Rectangle 52">
            <a:extLst>
              <a:ext uri="{FF2B5EF4-FFF2-40B4-BE49-F238E27FC236}">
                <a16:creationId xmlns:a16="http://schemas.microsoft.com/office/drawing/2014/main" id="{177DDBBF-48C4-ED99-9374-C34090E0D077}"/>
              </a:ext>
            </a:extLst>
          </p:cNvPr>
          <p:cNvSpPr/>
          <p:nvPr/>
        </p:nvSpPr>
        <p:spPr>
          <a:xfrm>
            <a:off x="757363" y="4494649"/>
            <a:ext cx="4838700" cy="349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8. 14-day appeal period</a:t>
            </a:r>
          </a:p>
        </p:txBody>
      </p:sp>
      <p:sp>
        <p:nvSpPr>
          <p:cNvPr id="54" name="Isosceles Triangle 53">
            <a:extLst>
              <a:ext uri="{FF2B5EF4-FFF2-40B4-BE49-F238E27FC236}">
                <a16:creationId xmlns:a16="http://schemas.microsoft.com/office/drawing/2014/main" id="{D3C68A1C-CD8D-E367-E490-8EC78876C452}"/>
              </a:ext>
            </a:extLst>
          </p:cNvPr>
          <p:cNvSpPr/>
          <p:nvPr/>
        </p:nvSpPr>
        <p:spPr>
          <a:xfrm rot="10800000">
            <a:off x="2690938" y="4331137"/>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pic>
        <p:nvPicPr>
          <p:cNvPr id="2" name="Picture 5" descr="Icon&#10;&#10;Description automatically generated">
            <a:extLst>
              <a:ext uri="{FF2B5EF4-FFF2-40B4-BE49-F238E27FC236}">
                <a16:creationId xmlns:a16="http://schemas.microsoft.com/office/drawing/2014/main" id="{346026F1-8F8C-36DB-EAFD-971C8F5B917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9D22F14-FB46-1D38-3707-850669925C92}"/>
              </a:ext>
            </a:extLst>
          </p:cNvPr>
          <p:cNvSpPr txBox="1"/>
          <p:nvPr/>
        </p:nvSpPr>
        <p:spPr>
          <a:xfrm>
            <a:off x="6085647" y="1052737"/>
            <a:ext cx="2782128" cy="1016560"/>
          </a:xfrm>
          <a:prstGeom prst="rect">
            <a:avLst/>
          </a:prstGeom>
          <a:noFill/>
        </p:spPr>
        <p:txBody>
          <a:bodyPr wrap="square">
            <a:spAutoFit/>
          </a:bodyPr>
          <a:lstStyle/>
          <a:p>
            <a:pPr algn="ctr">
              <a:lnSpc>
                <a:spcPct val="110000"/>
              </a:lnSpc>
            </a:pPr>
            <a:r>
              <a:rPr lang="en-US" sz="2800" dirty="0"/>
              <a:t>No decisions will be made tonight</a:t>
            </a:r>
          </a:p>
        </p:txBody>
      </p:sp>
      <p:sp>
        <p:nvSpPr>
          <p:cNvPr id="5" name="Arrow: Right 4">
            <a:extLst>
              <a:ext uri="{FF2B5EF4-FFF2-40B4-BE49-F238E27FC236}">
                <a16:creationId xmlns:a16="http://schemas.microsoft.com/office/drawing/2014/main" id="{56CE2155-AB35-0A18-1277-563BCC01685A}"/>
              </a:ext>
            </a:extLst>
          </p:cNvPr>
          <p:cNvSpPr/>
          <p:nvPr/>
        </p:nvSpPr>
        <p:spPr>
          <a:xfrm>
            <a:off x="5494867" y="1511685"/>
            <a:ext cx="736600" cy="200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B5E01A-6999-6E9E-9A06-E0323A0400B2}"/>
              </a:ext>
            </a:extLst>
          </p:cNvPr>
          <p:cNvSpPr txBox="1"/>
          <p:nvPr/>
        </p:nvSpPr>
        <p:spPr>
          <a:xfrm>
            <a:off x="5735003" y="3305519"/>
            <a:ext cx="3151822" cy="1490536"/>
          </a:xfrm>
          <a:prstGeom prst="rect">
            <a:avLst/>
          </a:prstGeom>
          <a:noFill/>
        </p:spPr>
        <p:txBody>
          <a:bodyPr wrap="square">
            <a:spAutoFit/>
          </a:bodyPr>
          <a:lstStyle/>
          <a:p>
            <a:pPr algn="ctr">
              <a:lnSpc>
                <a:spcPct val="110000"/>
              </a:lnSpc>
            </a:pPr>
            <a:r>
              <a:rPr lang="en-US" sz="2800" dirty="0"/>
              <a:t>Municipal Council makes the final decision </a:t>
            </a:r>
          </a:p>
        </p:txBody>
      </p:sp>
      <p:sp>
        <p:nvSpPr>
          <p:cNvPr id="7" name="Arrow: Right 6">
            <a:extLst>
              <a:ext uri="{FF2B5EF4-FFF2-40B4-BE49-F238E27FC236}">
                <a16:creationId xmlns:a16="http://schemas.microsoft.com/office/drawing/2014/main" id="{8A81BD48-382C-83ED-CD77-CB807E9B5186}"/>
              </a:ext>
            </a:extLst>
          </p:cNvPr>
          <p:cNvSpPr/>
          <p:nvPr/>
        </p:nvSpPr>
        <p:spPr>
          <a:xfrm>
            <a:off x="5366703" y="4060668"/>
            <a:ext cx="736600" cy="20002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98539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BC5ADA-E9B8-40B0-9D6F-EAD16E123FC6}" type="slidenum">
              <a:rPr lang="en-CA" altLang="en-US">
                <a:latin typeface="Iowan Old Style Roman" panose="02040602040506020204"/>
              </a:rPr>
              <a:pPr fontAlgn="base">
                <a:spcBef>
                  <a:spcPct val="0"/>
                </a:spcBef>
                <a:spcAft>
                  <a:spcPct val="0"/>
                </a:spcAft>
              </a:pPr>
              <a:t>18</a:t>
            </a:fld>
            <a:endParaRPr lang="en-CA" altLang="en-US">
              <a:latin typeface="Iowan Old Style Roman" panose="02040602040506020204"/>
            </a:endParaRPr>
          </a:p>
        </p:txBody>
      </p:sp>
      <p:sp>
        <p:nvSpPr>
          <p:cNvPr id="8" name="Title 1"/>
          <p:cNvSpPr txBox="1">
            <a:spLocks/>
          </p:cNvSpPr>
          <p:nvPr/>
        </p:nvSpPr>
        <p:spPr bwMode="auto">
          <a:xfrm>
            <a:off x="2038350" y="324037"/>
            <a:ext cx="5849785"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sz="3600" b="1" dirty="0">
                <a:latin typeface="+mn-lt"/>
              </a:rPr>
              <a:t>Questions and Comments</a:t>
            </a:r>
            <a:endParaRPr lang="en-CA" altLang="en-US" sz="3300" b="1" dirty="0">
              <a:latin typeface="+mn-lt"/>
            </a:endParaRPr>
          </a:p>
        </p:txBody>
      </p:sp>
      <p:pic>
        <p:nvPicPr>
          <p:cNvPr id="3" name="Picture 5" descr="Icon&#10;&#10;Description automatically generated">
            <a:extLst>
              <a:ext uri="{FF2B5EF4-FFF2-40B4-BE49-F238E27FC236}">
                <a16:creationId xmlns:a16="http://schemas.microsoft.com/office/drawing/2014/main" id="{011611E0-7F3F-7686-596C-B8D8CA26A30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13AB7C4A-132F-90BA-32FB-C632BCAFD533}"/>
              </a:ext>
            </a:extLst>
          </p:cNvPr>
          <p:cNvSpPr txBox="1"/>
          <p:nvPr/>
        </p:nvSpPr>
        <p:spPr>
          <a:xfrm>
            <a:off x="475261" y="1318209"/>
            <a:ext cx="8193478" cy="3860416"/>
          </a:xfrm>
          <a:prstGeom prst="rect">
            <a:avLst/>
          </a:prstGeom>
          <a:noFill/>
        </p:spPr>
        <p:txBody>
          <a:bodyPr wrap="square" rtlCol="0">
            <a:spAutoFit/>
          </a:bodyPr>
          <a:lstStyle/>
          <a:p>
            <a:pPr marL="457200" indent="-457200">
              <a:lnSpc>
                <a:spcPct val="110000"/>
              </a:lnSpc>
              <a:buFont typeface="Arial" panose="020B0604020202020204" pitchFamily="34" charset="0"/>
              <a:buChar char="•"/>
            </a:pPr>
            <a:r>
              <a:rPr lang="en-US" sz="2800" dirty="0"/>
              <a:t>Please stand up and provide your name and address before you speak</a:t>
            </a:r>
          </a:p>
          <a:p>
            <a:pPr marL="457200" indent="-457200">
              <a:lnSpc>
                <a:spcPct val="110000"/>
              </a:lnSpc>
              <a:buFont typeface="Arial" panose="020B0604020202020204" pitchFamily="34" charset="0"/>
              <a:buChar char="•"/>
            </a:pPr>
            <a:r>
              <a:rPr lang="en-US" sz="2800" dirty="0"/>
              <a:t>Meeting is not recorded, planner takes notes of comments</a:t>
            </a:r>
          </a:p>
          <a:p>
            <a:pPr marL="457200" indent="-457200">
              <a:lnSpc>
                <a:spcPct val="110000"/>
              </a:lnSpc>
              <a:buFont typeface="Arial" panose="020B0604020202020204" pitchFamily="34" charset="0"/>
              <a:buChar char="•"/>
            </a:pPr>
            <a:r>
              <a:rPr lang="en-US" sz="2800" dirty="0"/>
              <a:t>Only comments linking back to Planning Policy may be considered for decision-making </a:t>
            </a:r>
          </a:p>
          <a:p>
            <a:pPr marL="457200" indent="-457200">
              <a:lnSpc>
                <a:spcPct val="110000"/>
              </a:lnSpc>
              <a:buFont typeface="Arial" panose="020B0604020202020204" pitchFamily="34" charset="0"/>
              <a:buChar char="•"/>
            </a:pPr>
            <a:r>
              <a:rPr lang="en-US" sz="2800" dirty="0"/>
              <a:t>Attendees are requested to maintain a respectful environment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idx="1"/>
          </p:nvPr>
        </p:nvSpPr>
        <p:spPr>
          <a:xfrm>
            <a:off x="628650" y="1962017"/>
            <a:ext cx="4944248" cy="3334942"/>
          </a:xfrm>
        </p:spPr>
        <p:txBody>
          <a:bodyPr/>
          <a:lstStyle/>
          <a:p>
            <a:pPr marL="0" indent="0">
              <a:buNone/>
            </a:pPr>
            <a:r>
              <a:rPr lang="en-US" sz="2400" b="1" dirty="0">
                <a:latin typeface="Iowan Old Style Roman" panose="02040602040506020204" pitchFamily="18" charset="77"/>
              </a:rPr>
              <a:t>Alice Jacob, Planner</a:t>
            </a:r>
          </a:p>
          <a:p>
            <a:pPr marL="0" indent="0">
              <a:buNone/>
            </a:pPr>
            <a:r>
              <a:rPr lang="en-US" sz="2400" dirty="0">
                <a:latin typeface="Iowan Old Style Roman" panose="02040602040506020204" pitchFamily="18" charset="77"/>
              </a:rPr>
              <a:t>Planning and Development Services</a:t>
            </a:r>
          </a:p>
          <a:p>
            <a:pPr marL="0" indent="0">
              <a:buNone/>
            </a:pPr>
            <a:r>
              <a:rPr lang="en-US" sz="2400" dirty="0">
                <a:latin typeface="Iowan Old Style Roman" panose="02040602040506020204" pitchFamily="18" charset="77"/>
              </a:rPr>
              <a:t>Municipality of the County of Kings</a:t>
            </a:r>
          </a:p>
          <a:p>
            <a:pPr marL="0" indent="0">
              <a:buNone/>
            </a:pPr>
            <a:r>
              <a:rPr lang="en-US" sz="2400" b="1" dirty="0">
                <a:latin typeface="Iowan Old Style Roman" panose="02040602040506020204" pitchFamily="18" charset="77"/>
              </a:rPr>
              <a:t>902-690-6276</a:t>
            </a:r>
          </a:p>
          <a:p>
            <a:pPr marL="0" indent="0">
              <a:buNone/>
            </a:pPr>
            <a:r>
              <a:rPr lang="en-US" sz="2400" b="1" dirty="0">
                <a:latin typeface="Iowan Old Style Roman" panose="02040602040506020204" pitchFamily="18" charset="77"/>
              </a:rPr>
              <a:t>ajacob@countyofkings.ca</a:t>
            </a:r>
          </a:p>
        </p:txBody>
      </p:sp>
      <p:sp>
        <p:nvSpPr>
          <p:cNvPr id="61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BC5ADA-E9B8-40B0-9D6F-EAD16E123FC6}" type="slidenum">
              <a:rPr lang="en-CA" altLang="en-US">
                <a:latin typeface="Iowan Old Style Roman" panose="02040602040506020204"/>
              </a:rPr>
              <a:pPr fontAlgn="base">
                <a:spcBef>
                  <a:spcPct val="0"/>
                </a:spcBef>
                <a:spcAft>
                  <a:spcPct val="0"/>
                </a:spcAft>
              </a:pPr>
              <a:t>19</a:t>
            </a:fld>
            <a:endParaRPr lang="en-CA" altLang="en-US">
              <a:latin typeface="Iowan Old Style Roman" panose="02040602040506020204"/>
            </a:endParaRPr>
          </a:p>
        </p:txBody>
      </p:sp>
      <p:sp>
        <p:nvSpPr>
          <p:cNvPr id="8" name="Title 1"/>
          <p:cNvSpPr txBox="1">
            <a:spLocks/>
          </p:cNvSpPr>
          <p:nvPr/>
        </p:nvSpPr>
        <p:spPr bwMode="auto">
          <a:xfrm>
            <a:off x="628650" y="647250"/>
            <a:ext cx="5849785"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a:lstStyle>
          <a:p>
            <a:r>
              <a:rPr lang="en-US" sz="3600" b="1" dirty="0">
                <a:latin typeface="+mn-lt"/>
              </a:rPr>
              <a:t>Questions and Comments</a:t>
            </a:r>
            <a:endParaRPr lang="en-CA" altLang="en-US" sz="3300" b="1" dirty="0">
              <a:latin typeface="+mn-lt"/>
            </a:endParaRPr>
          </a:p>
        </p:txBody>
      </p:sp>
      <p:pic>
        <p:nvPicPr>
          <p:cNvPr id="3" name="Picture 5" descr="Icon&#10;&#10;Description automatically generated">
            <a:extLst>
              <a:ext uri="{FF2B5EF4-FFF2-40B4-BE49-F238E27FC236}">
                <a16:creationId xmlns:a16="http://schemas.microsoft.com/office/drawing/2014/main" id="{011611E0-7F3F-7686-596C-B8D8CA26A3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F953F3-B752-4D1D-4D9A-F4BF9DFF037A}"/>
            </a:ext>
          </a:extLst>
        </p:cNvPr>
        <p:cNvGrpSpPr/>
        <p:nvPr/>
      </p:nvGrpSpPr>
      <p:grpSpPr>
        <a:xfrm>
          <a:off x="0" y="0"/>
          <a:ext cx="0" cy="0"/>
          <a:chOff x="0" y="0"/>
          <a:chExt cx="0" cy="0"/>
        </a:xfrm>
      </p:grpSpPr>
      <p:sp>
        <p:nvSpPr>
          <p:cNvPr id="4098" name="Title 1">
            <a:extLst>
              <a:ext uri="{FF2B5EF4-FFF2-40B4-BE49-F238E27FC236}">
                <a16:creationId xmlns:a16="http://schemas.microsoft.com/office/drawing/2014/main" id="{E2F4C6A6-38F6-1814-C22A-FF096C5C83CE}"/>
              </a:ext>
            </a:extLst>
          </p:cNvPr>
          <p:cNvSpPr>
            <a:spLocks noGrp="1"/>
          </p:cNvSpPr>
          <p:nvPr>
            <p:ph type="title"/>
          </p:nvPr>
        </p:nvSpPr>
        <p:spPr>
          <a:xfrm>
            <a:off x="286203" y="998987"/>
            <a:ext cx="8629197" cy="1237667"/>
          </a:xfrm>
        </p:spPr>
        <p:txBody>
          <a:bodyPr/>
          <a:lstStyle/>
          <a:p>
            <a:br>
              <a:rPr lang="en-CA" altLang="en-US" sz="2800" i="1" dirty="0">
                <a:latin typeface="Iowan Old Style" panose="02040602040506020204"/>
              </a:rPr>
            </a:br>
            <a:endParaRPr lang="en-CA" altLang="en-US" sz="2800" i="1" dirty="0">
              <a:latin typeface="Iowan Old Style" panose="02040602040506020204"/>
            </a:endParaRPr>
          </a:p>
        </p:txBody>
      </p:sp>
      <p:sp>
        <p:nvSpPr>
          <p:cNvPr id="3" name="Content Placeholder 2">
            <a:extLst>
              <a:ext uri="{FF2B5EF4-FFF2-40B4-BE49-F238E27FC236}">
                <a16:creationId xmlns:a16="http://schemas.microsoft.com/office/drawing/2014/main" id="{17A81794-6657-20D5-B8FE-D4FFFC96EE0D}"/>
              </a:ext>
            </a:extLst>
          </p:cNvPr>
          <p:cNvSpPr>
            <a:spLocks noGrp="1"/>
          </p:cNvSpPr>
          <p:nvPr>
            <p:ph idx="1"/>
          </p:nvPr>
        </p:nvSpPr>
        <p:spPr>
          <a:xfrm>
            <a:off x="286202" y="1861824"/>
            <a:ext cx="8537757" cy="3301917"/>
          </a:xfrm>
        </p:spPr>
        <p:txBody>
          <a:bodyPr rtlCol="0">
            <a:normAutofit fontScale="92500" lnSpcReduction="10000"/>
          </a:bodyPr>
          <a:lstStyle/>
          <a:p>
            <a:pPr marL="457200" indent="-457200" algn="l">
              <a:buFont typeface="Arial" panose="020B0604020202020204" pitchFamily="34" charset="0"/>
              <a:buChar char="•"/>
            </a:pPr>
            <a:r>
              <a:rPr lang="en-US" sz="2400" dirty="0"/>
              <a:t>To inform the public of the application.</a:t>
            </a:r>
          </a:p>
          <a:p>
            <a:pPr marL="457200" indent="-457200" algn="l">
              <a:buFont typeface="Arial" panose="020B0604020202020204" pitchFamily="34" charset="0"/>
              <a:buChar char="•"/>
            </a:pPr>
            <a:r>
              <a:rPr lang="en-US" sz="2400" dirty="0"/>
              <a:t>To explain the planning policies that enable this application to occur.</a:t>
            </a:r>
          </a:p>
          <a:p>
            <a:pPr marL="457200" indent="-457200" algn="l">
              <a:buFont typeface="Arial" panose="020B0604020202020204" pitchFamily="34" charset="0"/>
              <a:buChar char="•"/>
            </a:pPr>
            <a:r>
              <a:rPr lang="en-US" sz="2400" dirty="0"/>
              <a:t>To receive preliminary feedback.</a:t>
            </a:r>
          </a:p>
          <a:p>
            <a:pPr marL="457200" indent="-457200"/>
            <a:r>
              <a:rPr lang="en-US" sz="2400" dirty="0"/>
              <a:t>No opinions have been formed on this application, and no decisions will be made tonight.</a:t>
            </a:r>
          </a:p>
          <a:p>
            <a:pPr marL="457200" indent="-457200"/>
            <a:r>
              <a:rPr lang="en-US" sz="2400" dirty="0"/>
              <a:t>Municipal Council will make the final decision through a majority vote at a later date.</a:t>
            </a:r>
          </a:p>
          <a:p>
            <a:pPr marL="457200" indent="-457200"/>
            <a:r>
              <a:rPr lang="en-US" sz="2400" dirty="0"/>
              <a:t>The meeting is not recorded; no minutes will be taken.</a:t>
            </a:r>
          </a:p>
          <a:p>
            <a:pPr marL="457200" indent="-457200" algn="l">
              <a:buFont typeface="Arial" panose="020B0604020202020204" pitchFamily="34" charset="0"/>
              <a:buChar char="•"/>
            </a:pPr>
            <a:r>
              <a:rPr lang="en-US" sz="2400" dirty="0"/>
              <a:t>Planner will take notes of the comments and feedback.</a:t>
            </a:r>
          </a:p>
          <a:p>
            <a:pPr marL="457200" indent="-457200"/>
            <a:endParaRPr lang="en-US" sz="2400" dirty="0"/>
          </a:p>
          <a:p>
            <a:pPr marL="0" indent="0" fontAlgn="auto">
              <a:spcAft>
                <a:spcPts val="0"/>
              </a:spcAft>
              <a:buNone/>
              <a:defRPr/>
            </a:pPr>
            <a:endParaRPr lang="en-US" sz="2400" dirty="0">
              <a:latin typeface="Iowan Old Style Roman" panose="02040602040506020204" pitchFamily="18" charset="77"/>
            </a:endParaRPr>
          </a:p>
          <a:p>
            <a:pPr marL="0" indent="0" fontAlgn="auto">
              <a:spcAft>
                <a:spcPts val="0"/>
              </a:spcAft>
              <a:buNone/>
              <a:defRPr/>
            </a:pPr>
            <a:endParaRPr lang="en-US" sz="2400" dirty="0">
              <a:latin typeface="Iowan Old Style Roman" panose="02040602040506020204" pitchFamily="18" charset="77"/>
            </a:endParaRPr>
          </a:p>
        </p:txBody>
      </p:sp>
      <p:sp>
        <p:nvSpPr>
          <p:cNvPr id="4101" name="Slide Number Placeholder 3">
            <a:extLst>
              <a:ext uri="{FF2B5EF4-FFF2-40B4-BE49-F238E27FC236}">
                <a16:creationId xmlns:a16="http://schemas.microsoft.com/office/drawing/2014/main" id="{51BF75B6-2C3D-B5D1-078C-A52C5488A68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2</a:t>
            </a:fld>
            <a:endParaRPr lang="en-CA" altLang="en-US">
              <a:latin typeface="Iowan Old Style Roman" panose="02040602040506020204"/>
            </a:endParaRPr>
          </a:p>
        </p:txBody>
      </p:sp>
      <p:sp>
        <p:nvSpPr>
          <p:cNvPr id="2" name="Title 1">
            <a:extLst>
              <a:ext uri="{FF2B5EF4-FFF2-40B4-BE49-F238E27FC236}">
                <a16:creationId xmlns:a16="http://schemas.microsoft.com/office/drawing/2014/main" id="{D04E28E5-A76F-83A6-F5FC-CBCB3C3F8E43}"/>
              </a:ext>
            </a:extLst>
          </p:cNvPr>
          <p:cNvSpPr txBox="1">
            <a:spLocks/>
          </p:cNvSpPr>
          <p:nvPr/>
        </p:nvSpPr>
        <p:spPr bwMode="auto">
          <a:xfrm>
            <a:off x="336804" y="654975"/>
            <a:ext cx="5871051"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5pPr>
            <a:lvl6pPr marL="3429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6pPr>
            <a:lvl7pPr marL="6858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7pPr>
            <a:lvl8pPr marL="10287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8pPr>
            <a:lvl9pPr marL="1371600" algn="l" rtl="0" eaLnBrk="1" fontAlgn="base" hangingPunct="1">
              <a:lnSpc>
                <a:spcPct val="90000"/>
              </a:lnSpc>
              <a:spcBef>
                <a:spcPct val="0"/>
              </a:spcBef>
              <a:spcAft>
                <a:spcPct val="0"/>
              </a:spcAft>
              <a:defRPr sz="3300">
                <a:solidFill>
                  <a:schemeClr val="tx1"/>
                </a:solidFill>
                <a:latin typeface="Calibri Light" panose="020F0302020204030204" pitchFamily="34" charset="0"/>
              </a:defRPr>
            </a:lvl9pPr>
          </a:lstStyle>
          <a:p>
            <a:r>
              <a:rPr lang="en-US" sz="3600" b="1">
                <a:latin typeface="+mn-lt"/>
              </a:rPr>
              <a:t>Purpose of the Meeting</a:t>
            </a:r>
            <a:endParaRPr lang="en-CA" altLang="en-US" b="1" dirty="0">
              <a:latin typeface="Iowan Old Style" panose="02040602040506020204"/>
            </a:endParaRPr>
          </a:p>
        </p:txBody>
      </p:sp>
      <p:pic>
        <p:nvPicPr>
          <p:cNvPr id="4" name="Picture 5" descr="Icon&#10;&#10;Description automatically generated">
            <a:extLst>
              <a:ext uri="{FF2B5EF4-FFF2-40B4-BE49-F238E27FC236}">
                <a16:creationId xmlns:a16="http://schemas.microsoft.com/office/drawing/2014/main" id="{BDB85CBF-1D14-2855-B29B-C0C1C661B02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6022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ubtitle 2"/>
          <p:cNvSpPr>
            <a:spLocks noGrp="1"/>
          </p:cNvSpPr>
          <p:nvPr>
            <p:ph type="subTitle" idx="1"/>
          </p:nvPr>
        </p:nvSpPr>
        <p:spPr>
          <a:xfrm>
            <a:off x="821043" y="937246"/>
            <a:ext cx="7501913" cy="2968053"/>
          </a:xfrm>
        </p:spPr>
        <p:txBody>
          <a:bodyPr/>
          <a:lstStyle/>
          <a:p>
            <a:r>
              <a:rPr lang="en-US" sz="2400" b="0" i="0" dirty="0">
                <a:solidFill>
                  <a:srgbClr val="001D35"/>
                </a:solidFill>
                <a:effectLst/>
              </a:rPr>
              <a:t>We value open communication and encourage respectful discussion.</a:t>
            </a:r>
          </a:p>
          <a:p>
            <a:endParaRPr lang="en-US" sz="2400" b="0" i="0" dirty="0">
              <a:solidFill>
                <a:srgbClr val="001D35"/>
              </a:solidFill>
              <a:effectLst/>
            </a:endParaRPr>
          </a:p>
          <a:p>
            <a:r>
              <a:rPr lang="en-US" sz="2400" b="0" i="0" dirty="0">
                <a:solidFill>
                  <a:srgbClr val="001D35"/>
                </a:solidFill>
                <a:effectLst/>
              </a:rPr>
              <a:t>The Municipality is committed to providing a safe and respectful </a:t>
            </a:r>
            <a:r>
              <a:rPr lang="en-US" sz="2400" dirty="0">
                <a:solidFill>
                  <a:srgbClr val="001D35"/>
                </a:solidFill>
              </a:rPr>
              <a:t>space for staff and our attendees. </a:t>
            </a:r>
            <a:endParaRPr lang="en-US" sz="2400" b="0" i="0" dirty="0">
              <a:solidFill>
                <a:srgbClr val="001D35"/>
              </a:solidFill>
              <a:effectLst/>
            </a:endParaRPr>
          </a:p>
          <a:p>
            <a:endParaRPr lang="en-US" sz="2400" dirty="0">
              <a:solidFill>
                <a:srgbClr val="001D35"/>
              </a:solidFill>
            </a:endParaRPr>
          </a:p>
          <a:p>
            <a:r>
              <a:rPr lang="en-US" sz="2400" b="0" i="0" dirty="0">
                <a:solidFill>
                  <a:srgbClr val="001D35"/>
                </a:solidFill>
                <a:effectLst/>
              </a:rPr>
              <a:t>Abusive actions and language will not be tolerated and may result in the </a:t>
            </a:r>
            <a:r>
              <a:rPr lang="en-US" sz="2400" dirty="0">
                <a:solidFill>
                  <a:srgbClr val="001D35"/>
                </a:solidFill>
              </a:rPr>
              <a:t>termination</a:t>
            </a:r>
            <a:r>
              <a:rPr lang="en-US" sz="2400" b="0" i="0" dirty="0">
                <a:solidFill>
                  <a:srgbClr val="001D35"/>
                </a:solidFill>
                <a:effectLst/>
              </a:rPr>
              <a:t> of the meeting to protect the well-being of all involved.</a:t>
            </a:r>
          </a:p>
          <a:p>
            <a:pPr algn="l"/>
            <a:endParaRPr lang="en-CA" altLang="en-US" sz="2400" i="1"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5" descr="Icon&#10;&#10;Description automatically generated">
            <a:extLst>
              <a:ext uri="{FF2B5EF4-FFF2-40B4-BE49-F238E27FC236}">
                <a16:creationId xmlns:a16="http://schemas.microsoft.com/office/drawing/2014/main" id="{417EC73E-AFBE-7FDF-779C-FD2A61AA342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99988-DCDA-27CF-DDAF-6E6E0DBE02F6}"/>
            </a:ext>
          </a:extLst>
        </p:cNvPr>
        <p:cNvGrpSpPr/>
        <p:nvPr/>
      </p:nvGrpSpPr>
      <p:grpSpPr>
        <a:xfrm>
          <a:off x="0" y="0"/>
          <a:ext cx="0" cy="0"/>
          <a:chOff x="0" y="0"/>
          <a:chExt cx="0" cy="0"/>
        </a:xfrm>
      </p:grpSpPr>
      <p:sp>
        <p:nvSpPr>
          <p:cNvPr id="3074" name="Title 1">
            <a:extLst>
              <a:ext uri="{FF2B5EF4-FFF2-40B4-BE49-F238E27FC236}">
                <a16:creationId xmlns:a16="http://schemas.microsoft.com/office/drawing/2014/main" id="{1B8C6182-5414-1443-02DE-651635415C0E}"/>
              </a:ext>
            </a:extLst>
          </p:cNvPr>
          <p:cNvSpPr>
            <a:spLocks noGrp="1"/>
          </p:cNvSpPr>
          <p:nvPr>
            <p:ph type="ctrTitle"/>
          </p:nvPr>
        </p:nvSpPr>
        <p:spPr>
          <a:xfrm>
            <a:off x="341711" y="772152"/>
            <a:ext cx="4649390" cy="823913"/>
          </a:xfrm>
        </p:spPr>
        <p:txBody>
          <a:bodyPr/>
          <a:lstStyle/>
          <a:p>
            <a:pPr algn="l"/>
            <a:r>
              <a:rPr lang="en-CA" altLang="en-US" sz="3600" b="1" dirty="0">
                <a:latin typeface="Iowan Old Style" panose="02040602040506020204"/>
              </a:rPr>
              <a:t>Public Information Meeting</a:t>
            </a:r>
          </a:p>
        </p:txBody>
      </p:sp>
      <p:sp>
        <p:nvSpPr>
          <p:cNvPr id="3075" name="Subtitle 2">
            <a:extLst>
              <a:ext uri="{FF2B5EF4-FFF2-40B4-BE49-F238E27FC236}">
                <a16:creationId xmlns:a16="http://schemas.microsoft.com/office/drawing/2014/main" id="{163C70AA-5CBA-7C88-8159-369BF500E85F}"/>
              </a:ext>
            </a:extLst>
          </p:cNvPr>
          <p:cNvSpPr>
            <a:spLocks noGrp="1"/>
          </p:cNvSpPr>
          <p:nvPr>
            <p:ph type="subTitle" idx="1"/>
          </p:nvPr>
        </p:nvSpPr>
        <p:spPr>
          <a:xfrm>
            <a:off x="341710" y="1665986"/>
            <a:ext cx="4076465" cy="862013"/>
          </a:xfrm>
        </p:spPr>
        <p:txBody>
          <a:bodyPr/>
          <a:lstStyle/>
          <a:p>
            <a:pPr algn="l"/>
            <a:r>
              <a:rPr lang="en-CA" altLang="en-US" sz="2400" b="1" dirty="0">
                <a:latin typeface="Iowan Old Style" panose="02040602040506020204"/>
              </a:rPr>
              <a:t>Land use by-law map amendment </a:t>
            </a:r>
            <a:r>
              <a:rPr lang="en-US" altLang="en-US" sz="2400" b="1" dirty="0">
                <a:latin typeface="Iowan Old Style" panose="02040602040506020204"/>
              </a:rPr>
              <a:t>at 867 Randolph Rd (PID 55358485), Cambridge </a:t>
            </a:r>
            <a:endParaRPr lang="en-CA" altLang="en-US" sz="2400" i="1" dirty="0">
              <a:latin typeface="Iowan Old Style" panose="02040602040506020204"/>
            </a:endParaRPr>
          </a:p>
        </p:txBody>
      </p:sp>
      <p:pic>
        <p:nvPicPr>
          <p:cNvPr id="3076" name="Picture 4" descr="A picture containing text&#10;&#10;Description automatically generated">
            <a:extLst>
              <a:ext uri="{FF2B5EF4-FFF2-40B4-BE49-F238E27FC236}">
                <a16:creationId xmlns:a16="http://schemas.microsoft.com/office/drawing/2014/main" id="{7ECD56CB-21AC-27AA-DFCB-B4EEF4512B0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160419" y="4405634"/>
            <a:ext cx="1427560" cy="777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A map of a land with a black and white map&#10;&#10;AI-generated content may be incorrect.">
            <a:extLst>
              <a:ext uri="{FF2B5EF4-FFF2-40B4-BE49-F238E27FC236}">
                <a16:creationId xmlns:a16="http://schemas.microsoft.com/office/drawing/2014/main" id="{7E55A8C7-1BD5-8ADD-E39D-EECB986D06F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64022" y="721625"/>
            <a:ext cx="3601414" cy="3601414"/>
          </a:xfrm>
          <a:prstGeom prst="rect">
            <a:avLst/>
          </a:prstGeom>
          <a:noFill/>
          <a:ln>
            <a:noFill/>
          </a:ln>
        </p:spPr>
      </p:pic>
      <p:sp>
        <p:nvSpPr>
          <p:cNvPr id="3" name="TextBox 7">
            <a:extLst>
              <a:ext uri="{FF2B5EF4-FFF2-40B4-BE49-F238E27FC236}">
                <a16:creationId xmlns:a16="http://schemas.microsoft.com/office/drawing/2014/main" id="{06D90482-D63F-4078-193B-718975444922}"/>
              </a:ext>
            </a:extLst>
          </p:cNvPr>
          <p:cNvSpPr txBox="1">
            <a:spLocks noChangeArrowheads="1"/>
          </p:cNvSpPr>
          <p:nvPr/>
        </p:nvSpPr>
        <p:spPr bwMode="auto">
          <a:xfrm>
            <a:off x="382190" y="4383235"/>
            <a:ext cx="418981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CA" altLang="en-US" sz="1500" dirty="0">
                <a:latin typeface="Iowan Old Style Roman" panose="02040602040506020204"/>
              </a:rPr>
              <a:t>Alice Jacob</a:t>
            </a:r>
          </a:p>
          <a:p>
            <a:pPr eaLnBrk="1" hangingPunct="1"/>
            <a:r>
              <a:rPr lang="en-CA" altLang="en-US" sz="1500" dirty="0">
                <a:latin typeface="Iowan Old Style Roman" panose="02040602040506020204"/>
              </a:rPr>
              <a:t>Planner</a:t>
            </a:r>
          </a:p>
          <a:p>
            <a:pPr eaLnBrk="1" hangingPunct="1"/>
            <a:r>
              <a:rPr lang="en-CA" altLang="en-US" sz="1500" dirty="0">
                <a:latin typeface="Iowan Old Style Roman" panose="02040602040506020204"/>
              </a:rPr>
              <a:t>Planning Services</a:t>
            </a:r>
          </a:p>
          <a:p>
            <a:pPr eaLnBrk="1" hangingPunct="1"/>
            <a:r>
              <a:rPr lang="en-CA" altLang="en-US" sz="1500" dirty="0">
                <a:latin typeface="Iowan Old Style Roman" panose="02040602040506020204"/>
              </a:rPr>
              <a:t>September 24, 2025</a:t>
            </a:r>
          </a:p>
        </p:txBody>
      </p:sp>
    </p:spTree>
    <p:extLst>
      <p:ext uri="{BB962C8B-B14F-4D97-AF65-F5344CB8AC3E}">
        <p14:creationId xmlns:p14="http://schemas.microsoft.com/office/powerpoint/2010/main" val="28980516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354DF0F-DF56-534C-BE06-1980BFC547D2}"/>
              </a:ext>
            </a:extLst>
          </p:cNvPr>
          <p:cNvSpPr>
            <a:spLocks noGrp="1"/>
          </p:cNvSpPr>
          <p:nvPr>
            <p:ph idx="1"/>
          </p:nvPr>
        </p:nvSpPr>
        <p:spPr>
          <a:xfrm>
            <a:off x="466344" y="1828800"/>
            <a:ext cx="7911846" cy="3288508"/>
          </a:xfrm>
        </p:spPr>
        <p:txBody>
          <a:bodyPr rtlCol="0">
            <a:normAutofit/>
          </a:bodyPr>
          <a:lstStyle/>
          <a:p>
            <a:pPr marL="0" indent="0" fontAlgn="auto">
              <a:spcAft>
                <a:spcPts val="0"/>
              </a:spcAft>
              <a:buNone/>
              <a:defRPr/>
            </a:pPr>
            <a:endParaRPr lang="en-US" sz="2400" dirty="0">
              <a:latin typeface="Iowan Old Style Roman" panose="02040602040506020204" pitchFamily="18" charset="77"/>
            </a:endParaRPr>
          </a:p>
          <a:p>
            <a:pPr marL="0" indent="0" fontAlgn="auto">
              <a:spcAft>
                <a:spcPts val="0"/>
              </a:spcAft>
              <a:buNone/>
              <a:defRPr/>
            </a:pPr>
            <a:endParaRPr lang="en-US" sz="2400" dirty="0">
              <a:latin typeface="Iowan Old Style Roman" panose="02040602040506020204" pitchFamily="18" charset="77"/>
            </a:endParaRPr>
          </a:p>
        </p:txBody>
      </p:sp>
      <p:sp>
        <p:nvSpPr>
          <p:cNvPr id="41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5</a:t>
            </a:fld>
            <a:endParaRPr lang="en-CA" altLang="en-US" dirty="0">
              <a:latin typeface="Iowan Old Style Roman" panose="02040602040506020204"/>
            </a:endParaRPr>
          </a:p>
        </p:txBody>
      </p:sp>
      <p:sp>
        <p:nvSpPr>
          <p:cNvPr id="38" name="Rectangle 37">
            <a:extLst>
              <a:ext uri="{FF2B5EF4-FFF2-40B4-BE49-F238E27FC236}">
                <a16:creationId xmlns:a16="http://schemas.microsoft.com/office/drawing/2014/main" id="{DB3E6D98-2910-5221-1D2E-547EB35927C7}"/>
              </a:ext>
            </a:extLst>
          </p:cNvPr>
          <p:cNvSpPr/>
          <p:nvPr/>
        </p:nvSpPr>
        <p:spPr>
          <a:xfrm>
            <a:off x="757363" y="890018"/>
            <a:ext cx="4838700" cy="3254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bg1">
                    <a:lumMod val="50000"/>
                  </a:schemeClr>
                </a:solidFill>
                <a:cs typeface="Arial" panose="020B0604020202020204" pitchFamily="34" charset="0"/>
              </a:rPr>
              <a:t>1. Complete Application Received</a:t>
            </a:r>
          </a:p>
        </p:txBody>
      </p:sp>
      <p:sp>
        <p:nvSpPr>
          <p:cNvPr id="39" name="Rectangle 38">
            <a:extLst>
              <a:ext uri="{FF2B5EF4-FFF2-40B4-BE49-F238E27FC236}">
                <a16:creationId xmlns:a16="http://schemas.microsoft.com/office/drawing/2014/main" id="{CD94D9C1-9E98-2558-FA65-F9C1C97F0206}"/>
              </a:ext>
            </a:extLst>
          </p:cNvPr>
          <p:cNvSpPr/>
          <p:nvPr/>
        </p:nvSpPr>
        <p:spPr>
          <a:xfrm>
            <a:off x="757363" y="1958406"/>
            <a:ext cx="4838700" cy="3286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3. Staff Review</a:t>
            </a:r>
          </a:p>
        </p:txBody>
      </p:sp>
      <p:sp>
        <p:nvSpPr>
          <p:cNvPr id="41" name="Rectangle 40">
            <a:extLst>
              <a:ext uri="{FF2B5EF4-FFF2-40B4-BE49-F238E27FC236}">
                <a16:creationId xmlns:a16="http://schemas.microsoft.com/office/drawing/2014/main" id="{5F9F9564-6F0E-2532-8481-EC22308C48A7}"/>
              </a:ext>
            </a:extLst>
          </p:cNvPr>
          <p:cNvSpPr/>
          <p:nvPr/>
        </p:nvSpPr>
        <p:spPr>
          <a:xfrm>
            <a:off x="757363" y="1399606"/>
            <a:ext cx="4838700" cy="3873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rgbClr val="FF0000"/>
                </a:solidFill>
                <a:cs typeface="Arial" panose="020B0604020202020204" pitchFamily="34" charset="0"/>
              </a:rPr>
              <a:t>2. Public Information Meeting (PIM)</a:t>
            </a:r>
          </a:p>
        </p:txBody>
      </p:sp>
      <p:sp>
        <p:nvSpPr>
          <p:cNvPr id="42" name="Rectangle 41">
            <a:extLst>
              <a:ext uri="{FF2B5EF4-FFF2-40B4-BE49-F238E27FC236}">
                <a16:creationId xmlns:a16="http://schemas.microsoft.com/office/drawing/2014/main" id="{392352E8-DDE0-B45F-3733-0A72F49CED1E}"/>
              </a:ext>
            </a:extLst>
          </p:cNvPr>
          <p:cNvSpPr/>
          <p:nvPr/>
        </p:nvSpPr>
        <p:spPr>
          <a:xfrm>
            <a:off x="757363" y="2451537"/>
            <a:ext cx="4838700" cy="349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4. Planning Advisory Committee(PAC)</a:t>
            </a:r>
          </a:p>
        </p:txBody>
      </p:sp>
      <p:sp>
        <p:nvSpPr>
          <p:cNvPr id="43" name="Isosceles Triangle 42">
            <a:extLst>
              <a:ext uri="{FF2B5EF4-FFF2-40B4-BE49-F238E27FC236}">
                <a16:creationId xmlns:a16="http://schemas.microsoft.com/office/drawing/2014/main" id="{EFF9BD81-643C-7B48-283E-01629259AFAD}"/>
              </a:ext>
            </a:extLst>
          </p:cNvPr>
          <p:cNvSpPr/>
          <p:nvPr/>
        </p:nvSpPr>
        <p:spPr>
          <a:xfrm rot="10800000">
            <a:off x="2690938" y="1224981"/>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44" name="Isosceles Triangle 43">
            <a:extLst>
              <a:ext uri="{FF2B5EF4-FFF2-40B4-BE49-F238E27FC236}">
                <a16:creationId xmlns:a16="http://schemas.microsoft.com/office/drawing/2014/main" id="{895621B9-06CE-DF41-EB41-76CA0422AEC9}"/>
              </a:ext>
            </a:extLst>
          </p:cNvPr>
          <p:cNvSpPr/>
          <p:nvPr/>
        </p:nvSpPr>
        <p:spPr>
          <a:xfrm rot="10800000">
            <a:off x="2690938" y="2287018"/>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45" name="Isosceles Triangle 44">
            <a:extLst>
              <a:ext uri="{FF2B5EF4-FFF2-40B4-BE49-F238E27FC236}">
                <a16:creationId xmlns:a16="http://schemas.microsoft.com/office/drawing/2014/main" id="{FD0DA25D-E6FB-6703-0E88-CA9D524C95F4}"/>
              </a:ext>
            </a:extLst>
          </p:cNvPr>
          <p:cNvSpPr/>
          <p:nvPr/>
        </p:nvSpPr>
        <p:spPr>
          <a:xfrm rot="10800000">
            <a:off x="2690938" y="1793306"/>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47" name="Rectangle 46">
            <a:extLst>
              <a:ext uri="{FF2B5EF4-FFF2-40B4-BE49-F238E27FC236}">
                <a16:creationId xmlns:a16="http://schemas.microsoft.com/office/drawing/2014/main" id="{8F996C19-CD17-5981-FDAA-6B83073C38CA}"/>
              </a:ext>
            </a:extLst>
          </p:cNvPr>
          <p:cNvSpPr/>
          <p:nvPr/>
        </p:nvSpPr>
        <p:spPr>
          <a:xfrm>
            <a:off x="757363" y="2967474"/>
            <a:ext cx="4838700" cy="3508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5. First Reading</a:t>
            </a:r>
          </a:p>
        </p:txBody>
      </p:sp>
      <p:sp>
        <p:nvSpPr>
          <p:cNvPr id="48" name="Isosceles Triangle 47">
            <a:extLst>
              <a:ext uri="{FF2B5EF4-FFF2-40B4-BE49-F238E27FC236}">
                <a16:creationId xmlns:a16="http://schemas.microsoft.com/office/drawing/2014/main" id="{9A751470-3F4E-62E7-1A85-78DEB89ACD3C}"/>
              </a:ext>
            </a:extLst>
          </p:cNvPr>
          <p:cNvSpPr/>
          <p:nvPr/>
        </p:nvSpPr>
        <p:spPr>
          <a:xfrm rot="10800000">
            <a:off x="2690938" y="2805549"/>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49" name="Rectangle 48">
            <a:extLst>
              <a:ext uri="{FF2B5EF4-FFF2-40B4-BE49-F238E27FC236}">
                <a16:creationId xmlns:a16="http://schemas.microsoft.com/office/drawing/2014/main" id="{9A35FA84-F636-FECD-2EE9-578F6FA8348E}"/>
              </a:ext>
            </a:extLst>
          </p:cNvPr>
          <p:cNvSpPr/>
          <p:nvPr/>
        </p:nvSpPr>
        <p:spPr>
          <a:xfrm>
            <a:off x="757363" y="3480237"/>
            <a:ext cx="4838700" cy="3508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6. Public Hearing (PH)</a:t>
            </a:r>
          </a:p>
        </p:txBody>
      </p:sp>
      <p:sp>
        <p:nvSpPr>
          <p:cNvPr id="50" name="Isosceles Triangle 49">
            <a:extLst>
              <a:ext uri="{FF2B5EF4-FFF2-40B4-BE49-F238E27FC236}">
                <a16:creationId xmlns:a16="http://schemas.microsoft.com/office/drawing/2014/main" id="{80B2B041-E94D-36B7-135F-BF70265B7BA0}"/>
              </a:ext>
            </a:extLst>
          </p:cNvPr>
          <p:cNvSpPr/>
          <p:nvPr/>
        </p:nvSpPr>
        <p:spPr>
          <a:xfrm rot="10800000">
            <a:off x="2690938" y="3318312"/>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51" name="Rectangle 50">
            <a:extLst>
              <a:ext uri="{FF2B5EF4-FFF2-40B4-BE49-F238E27FC236}">
                <a16:creationId xmlns:a16="http://schemas.microsoft.com/office/drawing/2014/main" id="{82E1A4A3-365D-C27B-27F9-987141B6FA52}"/>
              </a:ext>
            </a:extLst>
          </p:cNvPr>
          <p:cNvSpPr/>
          <p:nvPr/>
        </p:nvSpPr>
        <p:spPr>
          <a:xfrm>
            <a:off x="757363" y="3986649"/>
            <a:ext cx="4838700" cy="3508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7. Second Reading</a:t>
            </a:r>
          </a:p>
        </p:txBody>
      </p:sp>
      <p:sp>
        <p:nvSpPr>
          <p:cNvPr id="52" name="Isosceles Triangle 51">
            <a:extLst>
              <a:ext uri="{FF2B5EF4-FFF2-40B4-BE49-F238E27FC236}">
                <a16:creationId xmlns:a16="http://schemas.microsoft.com/office/drawing/2014/main" id="{E20EF8C5-91CF-6E5D-CE4A-5A0158C6896B}"/>
              </a:ext>
            </a:extLst>
          </p:cNvPr>
          <p:cNvSpPr/>
          <p:nvPr/>
        </p:nvSpPr>
        <p:spPr>
          <a:xfrm rot="10800000">
            <a:off x="2690938" y="3824724"/>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53" name="Rectangle 52">
            <a:extLst>
              <a:ext uri="{FF2B5EF4-FFF2-40B4-BE49-F238E27FC236}">
                <a16:creationId xmlns:a16="http://schemas.microsoft.com/office/drawing/2014/main" id="{CD527A55-5293-4FEB-4FB1-CE0034458635}"/>
              </a:ext>
            </a:extLst>
          </p:cNvPr>
          <p:cNvSpPr/>
          <p:nvPr/>
        </p:nvSpPr>
        <p:spPr>
          <a:xfrm>
            <a:off x="757363" y="4494649"/>
            <a:ext cx="4838700" cy="3492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a:solidFill>
                  <a:schemeClr val="tx1"/>
                </a:solidFill>
                <a:cs typeface="Arial" panose="020B0604020202020204" pitchFamily="34" charset="0"/>
              </a:rPr>
              <a:t>8. 14-day appeal period</a:t>
            </a:r>
          </a:p>
        </p:txBody>
      </p:sp>
      <p:sp>
        <p:nvSpPr>
          <p:cNvPr id="54" name="Isosceles Triangle 53">
            <a:extLst>
              <a:ext uri="{FF2B5EF4-FFF2-40B4-BE49-F238E27FC236}">
                <a16:creationId xmlns:a16="http://schemas.microsoft.com/office/drawing/2014/main" id="{04BC0F44-EF7E-66EB-E628-65A9896E86D4}"/>
              </a:ext>
            </a:extLst>
          </p:cNvPr>
          <p:cNvSpPr/>
          <p:nvPr/>
        </p:nvSpPr>
        <p:spPr>
          <a:xfrm rot="10800000">
            <a:off x="2690938" y="4331137"/>
            <a:ext cx="971550" cy="171450"/>
          </a:xfrm>
          <a:prstGeom prst="triangle">
            <a:avLst>
              <a:gd name="adj" fmla="val 48448"/>
            </a:avLst>
          </a:prstGeom>
          <a:solidFill>
            <a:srgbClr val="385D8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050">
              <a:latin typeface="Arial" pitchFamily="34" charset="0"/>
              <a:cs typeface="Arial" pitchFamily="34" charset="0"/>
            </a:endParaRPr>
          </a:p>
        </p:txBody>
      </p:sp>
      <p:sp>
        <p:nvSpPr>
          <p:cNvPr id="56" name="TextBox 55">
            <a:extLst>
              <a:ext uri="{FF2B5EF4-FFF2-40B4-BE49-F238E27FC236}">
                <a16:creationId xmlns:a16="http://schemas.microsoft.com/office/drawing/2014/main" id="{2B051287-6EF2-9FE7-B79A-0DE697D37BCD}"/>
              </a:ext>
            </a:extLst>
          </p:cNvPr>
          <p:cNvSpPr txBox="1"/>
          <p:nvPr/>
        </p:nvSpPr>
        <p:spPr>
          <a:xfrm>
            <a:off x="6118080" y="1630039"/>
            <a:ext cx="2736360" cy="830997"/>
          </a:xfrm>
          <a:prstGeom prst="rect">
            <a:avLst/>
          </a:prstGeom>
          <a:noFill/>
        </p:spPr>
        <p:txBody>
          <a:bodyPr wrap="square">
            <a:spAutoFit/>
          </a:bodyPr>
          <a:lstStyle/>
          <a:p>
            <a:pPr algn="ctr">
              <a:defRPr/>
            </a:pPr>
            <a:r>
              <a:rPr lang="en-US" sz="2400" b="1" dirty="0">
                <a:ln w="0"/>
                <a:effectLst>
                  <a:outerShdw blurRad="38100" dist="19050" dir="2700000" algn="tl" rotWithShape="0">
                    <a:schemeClr val="dk1">
                      <a:alpha val="40000"/>
                    </a:schemeClr>
                  </a:outerShdw>
                </a:effectLst>
              </a:rPr>
              <a:t>LUB Map Amendment </a:t>
            </a:r>
          </a:p>
        </p:txBody>
      </p:sp>
      <p:sp>
        <p:nvSpPr>
          <p:cNvPr id="57" name="TextBox 56">
            <a:extLst>
              <a:ext uri="{FF2B5EF4-FFF2-40B4-BE49-F238E27FC236}">
                <a16:creationId xmlns:a16="http://schemas.microsoft.com/office/drawing/2014/main" id="{1A91675A-E2BA-CB22-13BE-B0BADB3CF553}"/>
              </a:ext>
            </a:extLst>
          </p:cNvPr>
          <p:cNvSpPr txBox="1"/>
          <p:nvPr/>
        </p:nvSpPr>
        <p:spPr>
          <a:xfrm>
            <a:off x="5881860" y="2626830"/>
            <a:ext cx="2995440" cy="1892826"/>
          </a:xfrm>
          <a:prstGeom prst="rect">
            <a:avLst/>
          </a:prstGeom>
          <a:noFill/>
        </p:spPr>
        <p:txBody>
          <a:bodyPr wrap="square">
            <a:spAutoFit/>
          </a:bodyPr>
          <a:lstStyle/>
          <a:p>
            <a:pPr>
              <a:defRPr/>
            </a:pPr>
            <a:endParaRPr lang="en-US" sz="1050" dirty="0"/>
          </a:p>
          <a:p>
            <a:pPr>
              <a:defRPr/>
            </a:pPr>
            <a:endParaRPr lang="en-US" sz="1050" dirty="0"/>
          </a:p>
          <a:p>
            <a:pPr algn="ctr">
              <a:defRPr/>
            </a:pPr>
            <a:r>
              <a:rPr lang="en-US" sz="1600" dirty="0">
                <a:solidFill>
                  <a:schemeClr val="tx1"/>
                </a:solidFill>
              </a:rPr>
              <a:t>Properties within 500 feet were notified of the Public Information Meeting</a:t>
            </a:r>
          </a:p>
          <a:p>
            <a:pPr algn="ctr">
              <a:defRPr/>
            </a:pPr>
            <a:endParaRPr lang="en-US" sz="1600" dirty="0">
              <a:solidFill>
                <a:schemeClr val="tx1"/>
              </a:solidFill>
            </a:endParaRPr>
          </a:p>
          <a:p>
            <a:pPr algn="ctr">
              <a:defRPr/>
            </a:pPr>
            <a:r>
              <a:rPr lang="en-US" sz="1600" dirty="0"/>
              <a:t>Properties within 500 feet will be notified of the Public Hearing</a:t>
            </a:r>
          </a:p>
        </p:txBody>
      </p:sp>
      <p:pic>
        <p:nvPicPr>
          <p:cNvPr id="2" name="Picture 5" descr="Icon&#10;&#10;Description automatically generated">
            <a:extLst>
              <a:ext uri="{FF2B5EF4-FFF2-40B4-BE49-F238E27FC236}">
                <a16:creationId xmlns:a16="http://schemas.microsoft.com/office/drawing/2014/main" id="{6BAE0CD6-2D2D-BBB3-2EED-21F8701A76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78025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5" descr="Icon&#10;&#10;Description automatically generated"/>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9BC5ADA-E9B8-40B0-9D6F-EAD16E123FC6}" type="slidenum">
              <a:rPr lang="en-CA" altLang="en-US">
                <a:latin typeface="Iowan Old Style Roman" panose="02040602040506020204"/>
              </a:rPr>
              <a:pPr fontAlgn="base">
                <a:spcBef>
                  <a:spcPct val="0"/>
                </a:spcBef>
                <a:spcAft>
                  <a:spcPct val="0"/>
                </a:spcAft>
              </a:pPr>
              <a:t>6</a:t>
            </a:fld>
            <a:endParaRPr lang="en-CA" altLang="en-US">
              <a:latin typeface="Iowan Old Style Roman" panose="02040602040506020204"/>
            </a:endParaRPr>
          </a:p>
        </p:txBody>
      </p:sp>
      <p:pic>
        <p:nvPicPr>
          <p:cNvPr id="4" name="Picture 3">
            <a:extLst>
              <a:ext uri="{FF2B5EF4-FFF2-40B4-BE49-F238E27FC236}">
                <a16:creationId xmlns:a16="http://schemas.microsoft.com/office/drawing/2014/main" id="{0CA49EF6-F463-5331-0A98-C63FA5906E83}"/>
              </a:ext>
            </a:extLst>
          </p:cNvPr>
          <p:cNvPicPr>
            <a:picLocks noChangeAspect="1"/>
          </p:cNvPicPr>
          <p:nvPr/>
        </p:nvPicPr>
        <p:blipFill>
          <a:blip r:embed="rId4"/>
          <a:stretch>
            <a:fillRect/>
          </a:stretch>
        </p:blipFill>
        <p:spPr>
          <a:xfrm>
            <a:off x="0" y="0"/>
            <a:ext cx="6688608" cy="5715000"/>
          </a:xfrm>
          <a:prstGeom prst="rect">
            <a:avLst/>
          </a:prstGeom>
        </p:spPr>
      </p:pic>
      <p:sp>
        <p:nvSpPr>
          <p:cNvPr id="5" name="Oval 4">
            <a:extLst>
              <a:ext uri="{FF2B5EF4-FFF2-40B4-BE49-F238E27FC236}">
                <a16:creationId xmlns:a16="http://schemas.microsoft.com/office/drawing/2014/main" id="{ECCD8114-EE4A-DF26-F8B5-CEC2CC7897E5}"/>
              </a:ext>
            </a:extLst>
          </p:cNvPr>
          <p:cNvSpPr>
            <a:spLocks noChangeArrowheads="1"/>
          </p:cNvSpPr>
          <p:nvPr/>
        </p:nvSpPr>
        <p:spPr bwMode="auto">
          <a:xfrm flipV="1">
            <a:off x="2606732" y="2313396"/>
            <a:ext cx="127205" cy="117290"/>
          </a:xfrm>
          <a:prstGeom prst="ellipse">
            <a:avLst/>
          </a:prstGeom>
          <a:noFill/>
          <a:ln w="22225"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a:endParaRPr lang="en-US" altLang="en-US"/>
          </a:p>
        </p:txBody>
      </p:sp>
      <p:sp>
        <p:nvSpPr>
          <p:cNvPr id="3" name="TextBox 2">
            <a:extLst>
              <a:ext uri="{FF2B5EF4-FFF2-40B4-BE49-F238E27FC236}">
                <a16:creationId xmlns:a16="http://schemas.microsoft.com/office/drawing/2014/main" id="{B6773A13-444E-DAB7-AC6C-0531BC67F537}"/>
              </a:ext>
            </a:extLst>
          </p:cNvPr>
          <p:cNvSpPr txBox="1"/>
          <p:nvPr/>
        </p:nvSpPr>
        <p:spPr>
          <a:xfrm>
            <a:off x="6716410" y="2485299"/>
            <a:ext cx="2057401" cy="1446550"/>
          </a:xfrm>
          <a:prstGeom prst="rect">
            <a:avLst/>
          </a:prstGeom>
          <a:noFill/>
        </p:spPr>
        <p:txBody>
          <a:bodyPr wrap="square" rtlCol="0">
            <a:spAutoFit/>
          </a:bodyPr>
          <a:lstStyle/>
          <a:p>
            <a:r>
              <a:rPr lang="en-US" sz="2400" u="sng" dirty="0">
                <a:latin typeface="+mn-lt"/>
              </a:rPr>
              <a:t>Location</a:t>
            </a:r>
          </a:p>
          <a:p>
            <a:endParaRPr lang="en-US" sz="1600" dirty="0">
              <a:latin typeface="+mn-lt"/>
            </a:endParaRPr>
          </a:p>
          <a:p>
            <a:r>
              <a:rPr lang="en-US" sz="1600" dirty="0">
                <a:latin typeface="+mn-lt"/>
              </a:rPr>
              <a:t>867 Randolph Rd (PID 55358485), Cambridge </a:t>
            </a:r>
          </a:p>
        </p:txBody>
      </p:sp>
    </p:spTree>
    <p:custDataLst>
      <p:tags r:id="rId1"/>
    </p:custDataLst>
    <p:extLst>
      <p:ext uri="{BB962C8B-B14F-4D97-AF65-F5344CB8AC3E}">
        <p14:creationId xmlns:p14="http://schemas.microsoft.com/office/powerpoint/2010/main" val="1769404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3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96596" y="512065"/>
            <a:ext cx="5863962" cy="994172"/>
          </a:xfrm>
        </p:spPr>
        <p:txBody>
          <a:bodyPr/>
          <a:lstStyle/>
          <a:p>
            <a:r>
              <a:rPr lang="en-CA" altLang="en-US" b="1" dirty="0">
                <a:latin typeface="Iowan Old Style" panose="02040602040506020204"/>
              </a:rPr>
              <a:t>Slide Title</a:t>
            </a:r>
          </a:p>
        </p:txBody>
      </p:sp>
      <p:sp>
        <p:nvSpPr>
          <p:cNvPr id="3" name="Content Placeholder 2">
            <a:extLst>
              <a:ext uri="{FF2B5EF4-FFF2-40B4-BE49-F238E27FC236}">
                <a16:creationId xmlns:a16="http://schemas.microsoft.com/office/drawing/2014/main" id="{E354DF0F-DF56-534C-BE06-1980BFC547D2}"/>
              </a:ext>
            </a:extLst>
          </p:cNvPr>
          <p:cNvSpPr>
            <a:spLocks noGrp="1"/>
          </p:cNvSpPr>
          <p:nvPr>
            <p:ph idx="1"/>
          </p:nvPr>
        </p:nvSpPr>
        <p:spPr>
          <a:xfrm>
            <a:off x="603504" y="1828799"/>
            <a:ext cx="7911846" cy="3288508"/>
          </a:xfrm>
        </p:spPr>
        <p:txBody>
          <a:bodyPr rtlCol="0">
            <a:normAutofit/>
          </a:bodyPr>
          <a:lstStyle/>
          <a:p>
            <a:pPr fontAlgn="auto">
              <a:spcAft>
                <a:spcPts val="0"/>
              </a:spcAft>
              <a:defRPr/>
            </a:pPr>
            <a:r>
              <a:rPr lang="en-US" sz="2400" dirty="0"/>
              <a:t>Text</a:t>
            </a:r>
          </a:p>
          <a:p>
            <a:pPr fontAlgn="auto">
              <a:spcAft>
                <a:spcPts val="0"/>
              </a:spcAft>
              <a:defRPr/>
            </a:pPr>
            <a:r>
              <a:rPr lang="en-US" sz="2400" dirty="0"/>
              <a:t>Text</a:t>
            </a:r>
          </a:p>
          <a:p>
            <a:pPr fontAlgn="auto">
              <a:spcAft>
                <a:spcPts val="0"/>
              </a:spcAft>
              <a:defRPr/>
            </a:pPr>
            <a:r>
              <a:rPr lang="en-US" sz="2400" dirty="0"/>
              <a:t>Text</a:t>
            </a:r>
          </a:p>
          <a:p>
            <a:pPr indent="-675000" fontAlgn="auto">
              <a:spcAft>
                <a:spcPts val="0"/>
              </a:spcAft>
              <a:defRPr/>
            </a:pPr>
            <a:endParaRPr lang="en-US" sz="2400" dirty="0">
              <a:latin typeface="Iowan Old Style Roman" panose="02040602040506020204" pitchFamily="18" charset="77"/>
            </a:endParaRPr>
          </a:p>
          <a:p>
            <a:pPr marL="0" indent="0" fontAlgn="auto">
              <a:spcAft>
                <a:spcPts val="0"/>
              </a:spcAft>
              <a:buNone/>
              <a:defRPr/>
            </a:pPr>
            <a:endParaRPr lang="en-US" sz="2400" dirty="0">
              <a:latin typeface="Iowan Old Style Roman" panose="02040602040506020204" pitchFamily="18" charset="77"/>
            </a:endParaRPr>
          </a:p>
        </p:txBody>
      </p:sp>
      <p:sp>
        <p:nvSpPr>
          <p:cNvPr id="4101"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7</a:t>
            </a:fld>
            <a:endParaRPr lang="en-CA" altLang="en-US">
              <a:latin typeface="Iowan Old Style Roman" panose="02040602040506020204"/>
            </a:endParaRPr>
          </a:p>
        </p:txBody>
      </p:sp>
      <p:pic>
        <p:nvPicPr>
          <p:cNvPr id="2" name="Picture 5" descr="Icon&#10;&#10;Description automatically generated">
            <a:extLst>
              <a:ext uri="{FF2B5EF4-FFF2-40B4-BE49-F238E27FC236}">
                <a16:creationId xmlns:a16="http://schemas.microsoft.com/office/drawing/2014/main" id="{9F681305-7AF1-33C7-4067-0E2C13047A4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A map of a land&#10;&#10;AI-generated content may be incorrect.">
            <a:extLst>
              <a:ext uri="{FF2B5EF4-FFF2-40B4-BE49-F238E27FC236}">
                <a16:creationId xmlns:a16="http://schemas.microsoft.com/office/drawing/2014/main" id="{A87B8515-D37E-EAC4-A385-5FB56035913C}"/>
              </a:ext>
            </a:extLst>
          </p:cNvPr>
          <p:cNvPicPr>
            <a:picLocks noChangeAspect="1"/>
          </p:cNvPicPr>
          <p:nvPr/>
        </p:nvPicPr>
        <p:blipFill>
          <a:blip r:embed="rId4"/>
          <a:stretch>
            <a:fillRect/>
          </a:stretch>
        </p:blipFill>
        <p:spPr>
          <a:xfrm>
            <a:off x="52544" y="71862"/>
            <a:ext cx="7155652" cy="5529368"/>
          </a:xfrm>
          <a:prstGeom prst="rect">
            <a:avLst/>
          </a:prstGeom>
        </p:spPr>
      </p:pic>
    </p:spTree>
    <p:extLst>
      <p:ext uri="{BB962C8B-B14F-4D97-AF65-F5344CB8AC3E}">
        <p14:creationId xmlns:p14="http://schemas.microsoft.com/office/powerpoint/2010/main" val="8859992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7B15F-859F-2E53-B00E-D4B129780043}"/>
            </a:ext>
          </a:extLst>
        </p:cNvPr>
        <p:cNvGrpSpPr/>
        <p:nvPr/>
      </p:nvGrpSpPr>
      <p:grpSpPr>
        <a:xfrm>
          <a:off x="0" y="0"/>
          <a:ext cx="0" cy="0"/>
          <a:chOff x="0" y="0"/>
          <a:chExt cx="0" cy="0"/>
        </a:xfrm>
      </p:grpSpPr>
      <p:sp>
        <p:nvSpPr>
          <p:cNvPr id="4098" name="Title 1">
            <a:extLst>
              <a:ext uri="{FF2B5EF4-FFF2-40B4-BE49-F238E27FC236}">
                <a16:creationId xmlns:a16="http://schemas.microsoft.com/office/drawing/2014/main" id="{1081EB59-AF94-611D-C9DA-40DE9521834C}"/>
              </a:ext>
            </a:extLst>
          </p:cNvPr>
          <p:cNvSpPr>
            <a:spLocks noGrp="1"/>
          </p:cNvSpPr>
          <p:nvPr>
            <p:ph type="title"/>
          </p:nvPr>
        </p:nvSpPr>
        <p:spPr>
          <a:xfrm>
            <a:off x="273464" y="512065"/>
            <a:ext cx="5787093" cy="994172"/>
          </a:xfrm>
        </p:spPr>
        <p:txBody>
          <a:bodyPr/>
          <a:lstStyle/>
          <a:p>
            <a:r>
              <a:rPr lang="en-CA" altLang="en-US" b="1" dirty="0">
                <a:latin typeface="Iowan Old Style" panose="02040602040506020204"/>
              </a:rPr>
              <a:t>Proposal</a:t>
            </a:r>
          </a:p>
        </p:txBody>
      </p:sp>
      <p:sp>
        <p:nvSpPr>
          <p:cNvPr id="3" name="Content Placeholder 2">
            <a:extLst>
              <a:ext uri="{FF2B5EF4-FFF2-40B4-BE49-F238E27FC236}">
                <a16:creationId xmlns:a16="http://schemas.microsoft.com/office/drawing/2014/main" id="{8EB48BC7-DA3C-F538-E8DF-2EAA8DAEE61B}"/>
              </a:ext>
            </a:extLst>
          </p:cNvPr>
          <p:cNvSpPr>
            <a:spLocks noGrp="1"/>
          </p:cNvSpPr>
          <p:nvPr>
            <p:ph idx="1"/>
          </p:nvPr>
        </p:nvSpPr>
        <p:spPr>
          <a:xfrm>
            <a:off x="5070752" y="1506237"/>
            <a:ext cx="3444598" cy="3611070"/>
          </a:xfrm>
        </p:spPr>
        <p:txBody>
          <a:bodyPr rtlCol="0">
            <a:normAutofit/>
          </a:bodyPr>
          <a:lstStyle/>
          <a:p>
            <a:pPr fontAlgn="auto">
              <a:spcAft>
                <a:spcPts val="0"/>
              </a:spcAft>
              <a:defRPr/>
            </a:pPr>
            <a:r>
              <a:rPr lang="en-US" sz="2400" dirty="0"/>
              <a:t>Eastern portion vacant</a:t>
            </a:r>
          </a:p>
          <a:p>
            <a:pPr fontAlgn="auto">
              <a:spcAft>
                <a:spcPts val="0"/>
              </a:spcAft>
              <a:defRPr/>
            </a:pPr>
            <a:r>
              <a:rPr lang="en-US" sz="2400" dirty="0"/>
              <a:t>Zoned Rural Mixed Use (A2)</a:t>
            </a:r>
          </a:p>
          <a:p>
            <a:pPr fontAlgn="auto">
              <a:spcAft>
                <a:spcPts val="0"/>
              </a:spcAft>
              <a:defRPr/>
            </a:pPr>
            <a:r>
              <a:rPr lang="en-US" sz="2400" dirty="0"/>
              <a:t>Proposal to develop self-storage units</a:t>
            </a:r>
          </a:p>
          <a:p>
            <a:pPr fontAlgn="auto">
              <a:spcAft>
                <a:spcPts val="0"/>
              </a:spcAft>
              <a:defRPr/>
            </a:pPr>
            <a:r>
              <a:rPr lang="en-US" sz="2400" dirty="0"/>
              <a:t>A2 zone does not permit self-storage facility</a:t>
            </a:r>
          </a:p>
          <a:p>
            <a:pPr fontAlgn="auto">
              <a:spcAft>
                <a:spcPts val="0"/>
              </a:spcAft>
              <a:defRPr/>
            </a:pPr>
            <a:r>
              <a:rPr lang="en-US" sz="2400" dirty="0"/>
              <a:t>Rezoning to Rural Industrial (M3)</a:t>
            </a:r>
          </a:p>
          <a:p>
            <a:pPr indent="-675000" fontAlgn="auto">
              <a:spcAft>
                <a:spcPts val="0"/>
              </a:spcAft>
              <a:defRPr/>
            </a:pPr>
            <a:endParaRPr lang="en-US" sz="2400" dirty="0">
              <a:latin typeface="Iowan Old Style Roman" panose="02040602040506020204" pitchFamily="18" charset="77"/>
            </a:endParaRPr>
          </a:p>
          <a:p>
            <a:pPr marL="0" indent="0" fontAlgn="auto">
              <a:spcAft>
                <a:spcPts val="0"/>
              </a:spcAft>
              <a:buNone/>
              <a:defRPr/>
            </a:pPr>
            <a:endParaRPr lang="en-US" sz="2400" dirty="0">
              <a:latin typeface="Iowan Old Style Roman" panose="02040602040506020204" pitchFamily="18" charset="77"/>
            </a:endParaRPr>
          </a:p>
        </p:txBody>
      </p:sp>
      <p:sp>
        <p:nvSpPr>
          <p:cNvPr id="4101" name="Slide Number Placeholder 3">
            <a:extLst>
              <a:ext uri="{FF2B5EF4-FFF2-40B4-BE49-F238E27FC236}">
                <a16:creationId xmlns:a16="http://schemas.microsoft.com/office/drawing/2014/main" id="{B6892E1A-AF7F-6852-455C-6F88EE44BD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8</a:t>
            </a:fld>
            <a:endParaRPr lang="en-CA" altLang="en-US">
              <a:latin typeface="Iowan Old Style Roman" panose="02040602040506020204"/>
            </a:endParaRPr>
          </a:p>
        </p:txBody>
      </p:sp>
      <p:pic>
        <p:nvPicPr>
          <p:cNvPr id="2" name="Picture 5" descr="Icon&#10;&#10;Description automatically generated">
            <a:extLst>
              <a:ext uri="{FF2B5EF4-FFF2-40B4-BE49-F238E27FC236}">
                <a16:creationId xmlns:a16="http://schemas.microsoft.com/office/drawing/2014/main" id="{33EB0F54-3038-EC8D-DE44-CECE8A7FF5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map of a land with a red square&#10;&#10;AI-generated content may be incorrect.">
            <a:extLst>
              <a:ext uri="{FF2B5EF4-FFF2-40B4-BE49-F238E27FC236}">
                <a16:creationId xmlns:a16="http://schemas.microsoft.com/office/drawing/2014/main" id="{B1D3FAF5-004B-A4F3-AAC0-4F5E08E3C448}"/>
              </a:ext>
            </a:extLst>
          </p:cNvPr>
          <p:cNvPicPr>
            <a:picLocks noChangeAspect="1"/>
          </p:cNvPicPr>
          <p:nvPr/>
        </p:nvPicPr>
        <p:blipFill>
          <a:blip r:embed="rId4"/>
          <a:stretch>
            <a:fillRect/>
          </a:stretch>
        </p:blipFill>
        <p:spPr>
          <a:xfrm>
            <a:off x="196597" y="1410312"/>
            <a:ext cx="4797288" cy="3706995"/>
          </a:xfrm>
          <a:prstGeom prst="rect">
            <a:avLst/>
          </a:prstGeom>
        </p:spPr>
      </p:pic>
      <p:sp>
        <p:nvSpPr>
          <p:cNvPr id="4" name="Freeform: Shape 3">
            <a:extLst>
              <a:ext uri="{FF2B5EF4-FFF2-40B4-BE49-F238E27FC236}">
                <a16:creationId xmlns:a16="http://schemas.microsoft.com/office/drawing/2014/main" id="{F48220E2-D50A-5A58-25A2-14FB2A401EB1}"/>
              </a:ext>
            </a:extLst>
          </p:cNvPr>
          <p:cNvSpPr/>
          <p:nvPr/>
        </p:nvSpPr>
        <p:spPr>
          <a:xfrm>
            <a:off x="3794124" y="3511550"/>
            <a:ext cx="661143" cy="581025"/>
          </a:xfrm>
          <a:custGeom>
            <a:avLst/>
            <a:gdLst>
              <a:gd name="connsiteX0" fmla="*/ 0 w 680936"/>
              <a:gd name="connsiteY0" fmla="*/ 583659 h 603115"/>
              <a:gd name="connsiteX1" fmla="*/ 38911 w 680936"/>
              <a:gd name="connsiteY1" fmla="*/ 58366 h 603115"/>
              <a:gd name="connsiteX2" fmla="*/ 680936 w 680936"/>
              <a:gd name="connsiteY2" fmla="*/ 0 h 603115"/>
              <a:gd name="connsiteX3" fmla="*/ 515566 w 680936"/>
              <a:gd name="connsiteY3" fmla="*/ 603115 h 603115"/>
              <a:gd name="connsiteX4" fmla="*/ 0 w 680936"/>
              <a:gd name="connsiteY4" fmla="*/ 583659 h 60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936" h="603115">
                <a:moveTo>
                  <a:pt x="0" y="583659"/>
                </a:moveTo>
                <a:lnTo>
                  <a:pt x="38911" y="58366"/>
                </a:lnTo>
                <a:lnTo>
                  <a:pt x="680936" y="0"/>
                </a:lnTo>
                <a:lnTo>
                  <a:pt x="515566" y="603115"/>
                </a:lnTo>
                <a:lnTo>
                  <a:pt x="0" y="583659"/>
                </a:lnTo>
                <a:close/>
              </a:path>
            </a:pathLst>
          </a:custGeom>
          <a:noFill/>
          <a:ln w="3810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288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FFFB5-B53D-501C-820C-38449A16BED7}"/>
            </a:ext>
          </a:extLst>
        </p:cNvPr>
        <p:cNvGrpSpPr/>
        <p:nvPr/>
      </p:nvGrpSpPr>
      <p:grpSpPr>
        <a:xfrm>
          <a:off x="0" y="0"/>
          <a:ext cx="0" cy="0"/>
          <a:chOff x="0" y="0"/>
          <a:chExt cx="0" cy="0"/>
        </a:xfrm>
      </p:grpSpPr>
      <p:sp>
        <p:nvSpPr>
          <p:cNvPr id="4098" name="Title 1">
            <a:extLst>
              <a:ext uri="{FF2B5EF4-FFF2-40B4-BE49-F238E27FC236}">
                <a16:creationId xmlns:a16="http://schemas.microsoft.com/office/drawing/2014/main" id="{E5D784D9-24BE-36F5-8ED9-8BB0D3169BA1}"/>
              </a:ext>
            </a:extLst>
          </p:cNvPr>
          <p:cNvSpPr>
            <a:spLocks noGrp="1"/>
          </p:cNvSpPr>
          <p:nvPr>
            <p:ph type="title"/>
          </p:nvPr>
        </p:nvSpPr>
        <p:spPr>
          <a:xfrm>
            <a:off x="273464" y="512065"/>
            <a:ext cx="5787093" cy="994172"/>
          </a:xfrm>
        </p:spPr>
        <p:txBody>
          <a:bodyPr/>
          <a:lstStyle/>
          <a:p>
            <a:r>
              <a:rPr lang="en-CA" altLang="en-US" b="1" dirty="0">
                <a:latin typeface="Iowan Old Style" panose="02040602040506020204"/>
              </a:rPr>
              <a:t>Proposal</a:t>
            </a:r>
          </a:p>
        </p:txBody>
      </p:sp>
      <p:sp>
        <p:nvSpPr>
          <p:cNvPr id="3" name="Content Placeholder 2">
            <a:extLst>
              <a:ext uri="{FF2B5EF4-FFF2-40B4-BE49-F238E27FC236}">
                <a16:creationId xmlns:a16="http://schemas.microsoft.com/office/drawing/2014/main" id="{B9EC9520-ED89-9E6C-A73C-4460E82833B7}"/>
              </a:ext>
            </a:extLst>
          </p:cNvPr>
          <p:cNvSpPr>
            <a:spLocks noGrp="1"/>
          </p:cNvSpPr>
          <p:nvPr>
            <p:ph idx="1"/>
          </p:nvPr>
        </p:nvSpPr>
        <p:spPr>
          <a:xfrm>
            <a:off x="5070752" y="1506237"/>
            <a:ext cx="3444598" cy="3611070"/>
          </a:xfrm>
        </p:spPr>
        <p:txBody>
          <a:bodyPr rtlCol="0">
            <a:normAutofit/>
          </a:bodyPr>
          <a:lstStyle/>
          <a:p>
            <a:pPr fontAlgn="auto">
              <a:spcAft>
                <a:spcPts val="0"/>
              </a:spcAft>
              <a:defRPr/>
            </a:pPr>
            <a:r>
              <a:rPr lang="en-US" sz="2400" dirty="0"/>
              <a:t>Eastern portion vacant</a:t>
            </a:r>
          </a:p>
          <a:p>
            <a:pPr fontAlgn="auto">
              <a:spcAft>
                <a:spcPts val="0"/>
              </a:spcAft>
              <a:defRPr/>
            </a:pPr>
            <a:r>
              <a:rPr lang="en-US" sz="2400" dirty="0"/>
              <a:t>Zoned Rural Mixed Use (A2)</a:t>
            </a:r>
          </a:p>
          <a:p>
            <a:pPr fontAlgn="auto">
              <a:spcAft>
                <a:spcPts val="0"/>
              </a:spcAft>
              <a:defRPr/>
            </a:pPr>
            <a:r>
              <a:rPr lang="en-US" sz="2400" dirty="0"/>
              <a:t>Proposal to develop self-storage units</a:t>
            </a:r>
          </a:p>
          <a:p>
            <a:pPr fontAlgn="auto">
              <a:spcAft>
                <a:spcPts val="0"/>
              </a:spcAft>
              <a:defRPr/>
            </a:pPr>
            <a:r>
              <a:rPr lang="en-US" sz="2400" dirty="0"/>
              <a:t>A2 zone does not permit self-storage facility</a:t>
            </a:r>
          </a:p>
          <a:p>
            <a:pPr fontAlgn="auto">
              <a:spcAft>
                <a:spcPts val="0"/>
              </a:spcAft>
              <a:defRPr/>
            </a:pPr>
            <a:r>
              <a:rPr lang="en-US" sz="2400" dirty="0"/>
              <a:t>Rezoning to Rural Industrial (M3)</a:t>
            </a:r>
          </a:p>
          <a:p>
            <a:pPr indent="-675000" fontAlgn="auto">
              <a:spcAft>
                <a:spcPts val="0"/>
              </a:spcAft>
              <a:defRPr/>
            </a:pPr>
            <a:endParaRPr lang="en-US" sz="2400" dirty="0">
              <a:latin typeface="Iowan Old Style Roman" panose="02040602040506020204" pitchFamily="18" charset="77"/>
            </a:endParaRPr>
          </a:p>
          <a:p>
            <a:pPr marL="0" indent="0" fontAlgn="auto">
              <a:spcAft>
                <a:spcPts val="0"/>
              </a:spcAft>
              <a:buNone/>
              <a:defRPr/>
            </a:pPr>
            <a:endParaRPr lang="en-US" sz="2400" dirty="0">
              <a:latin typeface="Iowan Old Style Roman" panose="02040602040506020204" pitchFamily="18" charset="77"/>
            </a:endParaRPr>
          </a:p>
        </p:txBody>
      </p:sp>
      <p:sp>
        <p:nvSpPr>
          <p:cNvPr id="4101" name="Slide Number Placeholder 3">
            <a:extLst>
              <a:ext uri="{FF2B5EF4-FFF2-40B4-BE49-F238E27FC236}">
                <a16:creationId xmlns:a16="http://schemas.microsoft.com/office/drawing/2014/main" id="{9E85A9D0-A5BE-DDFE-C0FD-4FE02039209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557213" indent="-214313">
              <a:defRPr>
                <a:solidFill>
                  <a:schemeClr val="tx1"/>
                </a:solidFill>
                <a:latin typeface="Calibri" panose="020F0502020204030204" pitchFamily="34" charset="0"/>
              </a:defRPr>
            </a:lvl2pPr>
            <a:lvl3pPr marL="857250" indent="-171450">
              <a:defRPr>
                <a:solidFill>
                  <a:schemeClr val="tx1"/>
                </a:solidFill>
                <a:latin typeface="Calibri" panose="020F0502020204030204" pitchFamily="34" charset="0"/>
              </a:defRPr>
            </a:lvl3pPr>
            <a:lvl4pPr marL="1200150" indent="-171450">
              <a:defRPr>
                <a:solidFill>
                  <a:schemeClr val="tx1"/>
                </a:solidFill>
                <a:latin typeface="Calibri" panose="020F0502020204030204" pitchFamily="34" charset="0"/>
              </a:defRPr>
            </a:lvl4pPr>
            <a:lvl5pPr marL="1543050" indent="-171450">
              <a:defRPr>
                <a:solidFill>
                  <a:schemeClr val="tx1"/>
                </a:solidFill>
                <a:latin typeface="Calibri" panose="020F0502020204030204" pitchFamily="34" charset="0"/>
              </a:defRPr>
            </a:lvl5pPr>
            <a:lvl6pPr marL="1885950" indent="-171450" fontAlgn="base">
              <a:spcBef>
                <a:spcPct val="0"/>
              </a:spcBef>
              <a:spcAft>
                <a:spcPct val="0"/>
              </a:spcAft>
              <a:defRPr>
                <a:solidFill>
                  <a:schemeClr val="tx1"/>
                </a:solidFill>
                <a:latin typeface="Calibri" panose="020F0502020204030204" pitchFamily="34" charset="0"/>
              </a:defRPr>
            </a:lvl6pPr>
            <a:lvl7pPr marL="2228850" indent="-171450" fontAlgn="base">
              <a:spcBef>
                <a:spcPct val="0"/>
              </a:spcBef>
              <a:spcAft>
                <a:spcPct val="0"/>
              </a:spcAft>
              <a:defRPr>
                <a:solidFill>
                  <a:schemeClr val="tx1"/>
                </a:solidFill>
                <a:latin typeface="Calibri" panose="020F0502020204030204" pitchFamily="34" charset="0"/>
              </a:defRPr>
            </a:lvl7pPr>
            <a:lvl8pPr marL="2571750" indent="-171450" fontAlgn="base">
              <a:spcBef>
                <a:spcPct val="0"/>
              </a:spcBef>
              <a:spcAft>
                <a:spcPct val="0"/>
              </a:spcAft>
              <a:defRPr>
                <a:solidFill>
                  <a:schemeClr val="tx1"/>
                </a:solidFill>
                <a:latin typeface="Calibri" panose="020F0502020204030204" pitchFamily="34" charset="0"/>
              </a:defRPr>
            </a:lvl8pPr>
            <a:lvl9pPr marL="2914650" indent="-17145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875DD3E-CBBB-41BE-ADAC-66A74865A45D}" type="slidenum">
              <a:rPr lang="en-CA" altLang="en-US">
                <a:latin typeface="Iowan Old Style Roman" panose="02040602040506020204"/>
              </a:rPr>
              <a:pPr fontAlgn="base">
                <a:spcBef>
                  <a:spcPct val="0"/>
                </a:spcBef>
                <a:spcAft>
                  <a:spcPct val="0"/>
                </a:spcAft>
              </a:pPr>
              <a:t>9</a:t>
            </a:fld>
            <a:endParaRPr lang="en-CA" altLang="en-US">
              <a:latin typeface="Iowan Old Style Roman" panose="02040602040506020204"/>
            </a:endParaRPr>
          </a:p>
        </p:txBody>
      </p:sp>
      <p:pic>
        <p:nvPicPr>
          <p:cNvPr id="2" name="Picture 5" descr="Icon&#10;&#10;Description automatically generated">
            <a:extLst>
              <a:ext uri="{FF2B5EF4-FFF2-40B4-BE49-F238E27FC236}">
                <a16:creationId xmlns:a16="http://schemas.microsoft.com/office/drawing/2014/main" id="{1D5456A0-DD6D-6968-0A36-B8933E57B57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62925" y="4673203"/>
            <a:ext cx="704850" cy="49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A map of a land with a red square&#10;&#10;AI-generated content may be incorrect.">
            <a:extLst>
              <a:ext uri="{FF2B5EF4-FFF2-40B4-BE49-F238E27FC236}">
                <a16:creationId xmlns:a16="http://schemas.microsoft.com/office/drawing/2014/main" id="{6EE9B5F4-E53A-5264-32C0-D2E4BE5B3F0B}"/>
              </a:ext>
            </a:extLst>
          </p:cNvPr>
          <p:cNvPicPr>
            <a:picLocks noChangeAspect="1"/>
          </p:cNvPicPr>
          <p:nvPr/>
        </p:nvPicPr>
        <p:blipFill>
          <a:blip r:embed="rId4"/>
          <a:stretch>
            <a:fillRect/>
          </a:stretch>
        </p:blipFill>
        <p:spPr>
          <a:xfrm>
            <a:off x="196597" y="1410312"/>
            <a:ext cx="4797288" cy="3706995"/>
          </a:xfrm>
          <a:prstGeom prst="rect">
            <a:avLst/>
          </a:prstGeom>
        </p:spPr>
      </p:pic>
      <p:sp>
        <p:nvSpPr>
          <p:cNvPr id="5" name="Freeform: Shape 4">
            <a:extLst>
              <a:ext uri="{FF2B5EF4-FFF2-40B4-BE49-F238E27FC236}">
                <a16:creationId xmlns:a16="http://schemas.microsoft.com/office/drawing/2014/main" id="{E37C2157-0C7B-E4E3-48DE-BCEE8D4B8CBE}"/>
              </a:ext>
            </a:extLst>
          </p:cNvPr>
          <p:cNvSpPr/>
          <p:nvPr/>
        </p:nvSpPr>
        <p:spPr>
          <a:xfrm>
            <a:off x="3794125" y="3511550"/>
            <a:ext cx="650875" cy="581025"/>
          </a:xfrm>
          <a:custGeom>
            <a:avLst/>
            <a:gdLst>
              <a:gd name="connsiteX0" fmla="*/ 0 w 650875"/>
              <a:gd name="connsiteY0" fmla="*/ 558800 h 581025"/>
              <a:gd name="connsiteX1" fmla="*/ 25400 w 650875"/>
              <a:gd name="connsiteY1" fmla="*/ 63500 h 581025"/>
              <a:gd name="connsiteX2" fmla="*/ 650875 w 650875"/>
              <a:gd name="connsiteY2" fmla="*/ 0 h 581025"/>
              <a:gd name="connsiteX3" fmla="*/ 482600 w 650875"/>
              <a:gd name="connsiteY3" fmla="*/ 581025 h 581025"/>
              <a:gd name="connsiteX4" fmla="*/ 0 w 650875"/>
              <a:gd name="connsiteY4" fmla="*/ 558800 h 5810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875" h="581025">
                <a:moveTo>
                  <a:pt x="0" y="558800"/>
                </a:moveTo>
                <a:lnTo>
                  <a:pt x="25400" y="63500"/>
                </a:lnTo>
                <a:lnTo>
                  <a:pt x="650875" y="0"/>
                </a:lnTo>
                <a:lnTo>
                  <a:pt x="482600" y="581025"/>
                </a:lnTo>
                <a:lnTo>
                  <a:pt x="0" y="558800"/>
                </a:lnTo>
                <a:close/>
              </a:path>
            </a:pathLst>
          </a:custGeom>
          <a:solidFill>
            <a:schemeClr val="bg2">
              <a:lumMod val="50000"/>
            </a:schemeClr>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62DAEDB-324B-D1D9-2CA7-510004F6D618}"/>
              </a:ext>
            </a:extLst>
          </p:cNvPr>
          <p:cNvSpPr txBox="1"/>
          <p:nvPr/>
        </p:nvSpPr>
        <p:spPr>
          <a:xfrm>
            <a:off x="3933826" y="3695700"/>
            <a:ext cx="433388" cy="261610"/>
          </a:xfrm>
          <a:prstGeom prst="rect">
            <a:avLst/>
          </a:prstGeom>
          <a:noFill/>
        </p:spPr>
        <p:txBody>
          <a:bodyPr wrap="square" rtlCol="0">
            <a:spAutoFit/>
          </a:bodyPr>
          <a:lstStyle/>
          <a:p>
            <a:r>
              <a:rPr lang="en-US" sz="1100" dirty="0"/>
              <a:t>M3</a:t>
            </a:r>
          </a:p>
        </p:txBody>
      </p:sp>
      <p:sp>
        <p:nvSpPr>
          <p:cNvPr id="4" name="Freeform: Shape 3">
            <a:extLst>
              <a:ext uri="{FF2B5EF4-FFF2-40B4-BE49-F238E27FC236}">
                <a16:creationId xmlns:a16="http://schemas.microsoft.com/office/drawing/2014/main" id="{778CDAB6-4BBB-36AE-7302-595B6CDB4FF6}"/>
              </a:ext>
            </a:extLst>
          </p:cNvPr>
          <p:cNvSpPr/>
          <p:nvPr/>
        </p:nvSpPr>
        <p:spPr>
          <a:xfrm>
            <a:off x="3794124" y="3511550"/>
            <a:ext cx="661143" cy="581025"/>
          </a:xfrm>
          <a:custGeom>
            <a:avLst/>
            <a:gdLst>
              <a:gd name="connsiteX0" fmla="*/ 0 w 680936"/>
              <a:gd name="connsiteY0" fmla="*/ 583659 h 603115"/>
              <a:gd name="connsiteX1" fmla="*/ 38911 w 680936"/>
              <a:gd name="connsiteY1" fmla="*/ 58366 h 603115"/>
              <a:gd name="connsiteX2" fmla="*/ 680936 w 680936"/>
              <a:gd name="connsiteY2" fmla="*/ 0 h 603115"/>
              <a:gd name="connsiteX3" fmla="*/ 515566 w 680936"/>
              <a:gd name="connsiteY3" fmla="*/ 603115 h 603115"/>
              <a:gd name="connsiteX4" fmla="*/ 0 w 680936"/>
              <a:gd name="connsiteY4" fmla="*/ 583659 h 603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936" h="603115">
                <a:moveTo>
                  <a:pt x="0" y="583659"/>
                </a:moveTo>
                <a:lnTo>
                  <a:pt x="38911" y="58366"/>
                </a:lnTo>
                <a:lnTo>
                  <a:pt x="680936" y="0"/>
                </a:lnTo>
                <a:lnTo>
                  <a:pt x="515566" y="603115"/>
                </a:lnTo>
                <a:lnTo>
                  <a:pt x="0" y="583659"/>
                </a:lnTo>
                <a:close/>
              </a:path>
            </a:pathLst>
          </a:custGeom>
          <a:noFill/>
          <a:ln w="38100">
            <a:solidFill>
              <a:srgbClr val="FFFF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775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40715 PIM Presentation" id="{D5D4EDFA-2012-4B55-A4EC-A6715A8A362C}" vid="{196B11EB-AD8D-46F2-943E-91914E07CE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f821ff83-f030-4f34-9cc1-0ae09d5caba8" ContentTypeId="0x0101003EB9E46F4C3FFB48B6D2B15B7B5A76FF" PreviousValue="false" LastSyncTimeStamp="2024-03-14T20:48:14.503Z"/>
</file>

<file path=customXml/item2.xml><?xml version="1.0" encoding="utf-8"?>
<p:properties xmlns:p="http://schemas.microsoft.com/office/2006/metadata/properties" xmlns:xsi="http://www.w3.org/2001/XMLSchema-instance" xmlns:pc="http://schemas.microsoft.com/office/infopath/2007/PartnerControls">
  <documentManagement>
    <Case_x0020_Status xmlns="a5b75f57-2937-40df-ad85-11bf2562f8df" xsi:nil="true"/>
    <TaxCatchAll xmlns="6898b459-f2df-4b3d-992a-e2b128c0048a" xsi:nil="true"/>
    <lcf76f155ced4ddcb4097134ff3c332f xmlns="f3b3f527-1509-4273-8566-7e45a0a653cf">
      <Terms xmlns="http://schemas.microsoft.com/office/infopath/2007/PartnerControls"/>
    </lcf76f155ced4ddcb4097134ff3c332f>
    <FileType xmlns="f3b3f527-1509-4273-8566-7e45a0a653cf" xsi:nil="true"/>
    <DueDate xmlns="f3b3f527-1509-4273-8566-7e45a0a653cf" xsi:nil="true"/>
    <Assignedto xmlns="f3b3f527-1509-4273-8566-7e45a0a653cf">
      <UserInfo>
        <DisplayName/>
        <AccountId xsi:nil="true"/>
        <AccountType/>
      </UserInfo>
    </Assignedto>
    <Open_x0020_Date xmlns="a5b75f57-2937-40df-ad85-11bf2562f8df" xsi:nil="true"/>
    <Status xmlns="f3b3f527-1509-4273-8566-7e45a0a653cf" xsi:nil="true"/>
    <Planner xmlns="f3b3f527-1509-4273-8566-7e45a0a653c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Planning Application Documents" ma:contentTypeID="0x0101003EB9E46F4C3FFB48B6D2B15B7B5A76FF0022675745E3DC1A4E9293A77134CDAA5F0048E13ED5F5548B42ABE91930E92CB1AC" ma:contentTypeVersion="22" ma:contentTypeDescription="" ma:contentTypeScope="" ma:versionID="aff502b6541e9216a41e2d9c3de40c74">
  <xsd:schema xmlns:xsd="http://www.w3.org/2001/XMLSchema" xmlns:xs="http://www.w3.org/2001/XMLSchema" xmlns:p="http://schemas.microsoft.com/office/2006/metadata/properties" xmlns:ns2="a5b75f57-2937-40df-ad85-11bf2562f8df" xmlns:ns3="f3b3f527-1509-4273-8566-7e45a0a653cf" xmlns:ns4="6898b459-f2df-4b3d-992a-e2b128c0048a" targetNamespace="http://schemas.microsoft.com/office/2006/metadata/properties" ma:root="true" ma:fieldsID="6ce842c15e494890b1eebb03b42b6b17" ns2:_="" ns3:_="" ns4:_="">
    <xsd:import namespace="a5b75f57-2937-40df-ad85-11bf2562f8df"/>
    <xsd:import namespace="f3b3f527-1509-4273-8566-7e45a0a653cf"/>
    <xsd:import namespace="6898b459-f2df-4b3d-992a-e2b128c0048a"/>
    <xsd:element name="properties">
      <xsd:complexType>
        <xsd:sequence>
          <xsd:element name="documentManagement">
            <xsd:complexType>
              <xsd:all>
                <xsd:element ref="ns2:Case_x0020_Status" minOccurs="0"/>
                <xsd:element ref="ns2:Open_x0020_Date" minOccurs="0"/>
                <xsd:element ref="ns3:MediaServiceMetadata" minOccurs="0"/>
                <xsd:element ref="ns3:MediaServiceFastMetadata" minOccurs="0"/>
                <xsd:element ref="ns3:MediaServiceSearchProperties" minOccurs="0"/>
                <xsd:element ref="ns3:MediaServiceObjectDetectorVersions" minOccurs="0"/>
                <xsd:element ref="ns3:lcf76f155ced4ddcb4097134ff3c332f" minOccurs="0"/>
                <xsd:element ref="ns4:TaxCatchAll" minOccurs="0"/>
                <xsd:element ref="ns3:MediaServiceDateTaken"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Planner" minOccurs="0"/>
                <xsd:element ref="ns3:Status" minOccurs="0"/>
                <xsd:element ref="ns3:FileType" minOccurs="0"/>
                <xsd:element ref="ns3:Assignedto" minOccurs="0"/>
                <xsd:element ref="ns3:DueDate"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b75f57-2937-40df-ad85-11bf2562f8df" elementFormDefault="qualified">
    <xsd:import namespace="http://schemas.microsoft.com/office/2006/documentManagement/types"/>
    <xsd:import namespace="http://schemas.microsoft.com/office/infopath/2007/PartnerControls"/>
    <xsd:element name="Case_x0020_Status" ma:index="2" nillable="true" ma:displayName="Case Status" ma:format="Dropdown" ma:internalName="Case_x0020_Status">
      <xsd:simpleType>
        <xsd:restriction base="dms:Choice">
          <xsd:enumeration value="Open"/>
          <xsd:enumeration value="Closed"/>
          <xsd:enumeration value="Cancelled"/>
        </xsd:restriction>
      </xsd:simpleType>
    </xsd:element>
    <xsd:element name="Open_x0020_Date" ma:index="3" nillable="true" ma:displayName="Open Date" ma:default="" ma:format="DateOnly" ma:internalName="Open_x0020_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f3b3f527-1509-4273-8566-7e45a0a653c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821ff83-f030-4f34-9cc1-0ae09d5caba8" ma:termSetId="09814cd3-568e-fe90-9814-8d621ff8fb84" ma:anchorId="fba54fb3-c3e1-fe81-a776-ca4b69148c4d" ma:open="true" ma:isKeyword="false">
      <xsd:complexType>
        <xsd:sequence>
          <xsd:element ref="pc:Terms" minOccurs="0" maxOccurs="1"/>
        </xsd:sequence>
      </xsd:complex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Planner" ma:index="23" nillable="true" ma:displayName="Planner" ma:format="Dropdown" ma:internalName="Planner">
      <xsd:simpleType>
        <xsd:restriction base="dms:Choice">
          <xsd:enumeration value="Katie"/>
          <xsd:enumeration value="Laura"/>
          <xsd:enumeration value="Alice"/>
          <xsd:enumeration value="Peri"/>
          <xsd:enumeration value="Unassigned"/>
          <xsd:enumeration value="Previous Planner"/>
          <xsd:enumeration value="Megan"/>
        </xsd:restriction>
      </xsd:simpleType>
    </xsd:element>
    <xsd:element name="Status" ma:index="24" nillable="true" ma:displayName="Status" ma:format="Dropdown" ma:internalName="Status">
      <xsd:simpleType>
        <xsd:restriction base="dms:Choice">
          <xsd:enumeration value="Staff Review"/>
          <xsd:enumeration value="PIM"/>
          <xsd:enumeration value="Area AAC"/>
          <xsd:enumeration value="PAC"/>
          <xsd:enumeration value="First Reading"/>
          <xsd:enumeration value="Public Hearing/Second Reading"/>
          <xsd:enumeration value="14 Day appeal"/>
          <xsd:enumeration value="Closed"/>
          <xsd:enumeration value="UARB"/>
          <xsd:enumeration value="Waiting for approval"/>
        </xsd:restriction>
      </xsd:simpleType>
    </xsd:element>
    <xsd:element name="FileType" ma:index="25" nillable="true" ma:displayName="File Type" ma:format="Dropdown" ma:internalName="FileType">
      <xsd:simpleType>
        <xsd:restriction base="dms:Choice">
          <xsd:enumeration value="DA"/>
          <xsd:enumeration value="LUB"/>
          <xsd:enumeration value="LUB Text"/>
          <xsd:enumeration value="LUB Map"/>
          <xsd:enumeration value="Tower"/>
          <xsd:enumeration value="DA Discharge"/>
          <xsd:enumeration value="MPS Text"/>
          <xsd:enumeration value="Heritage"/>
          <xsd:enumeration value="DA Amendment"/>
        </xsd:restriction>
      </xsd:simpleType>
    </xsd:element>
    <xsd:element name="Assignedto" ma:index="26" nillable="true" ma:displayName="Assigned to" ma:format="Dropdown" ma:list="UserInfo" ma:SharePointGroup="0" ma:internalName="Assignedto">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ueDate" ma:index="27" nillable="true" ma:displayName="Due Date" ma:format="DateOnly" ma:internalName="Du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6898b459-f2df-4b3d-992a-e2b128c0048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2a7684ef-6540-4203-a37c-71557ca1dff2}" ma:internalName="TaxCatchAll" ma:showField="CatchAllData" ma:web="6898b459-f2df-4b3d-992a-e2b128c0048a">
      <xsd:complexType>
        <xsd:complexContent>
          <xsd:extension base="dms:MultiChoiceLookup">
            <xsd:sequence>
              <xsd:element name="Value" type="dms:Lookup" maxOccurs="unbounded" minOccurs="0" nillable="true"/>
            </xsd:sequence>
          </xsd:extension>
        </xsd:complexContent>
      </xsd:complexType>
    </xsd:element>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23AF083-4999-4C31-BF74-1311BCA2185B}">
  <ds:schemaRefs>
    <ds:schemaRef ds:uri="Microsoft.SharePoint.Taxonomy.ContentTypeSync"/>
  </ds:schemaRefs>
</ds:datastoreItem>
</file>

<file path=customXml/itemProps2.xml><?xml version="1.0" encoding="utf-8"?>
<ds:datastoreItem xmlns:ds="http://schemas.openxmlformats.org/officeDocument/2006/customXml" ds:itemID="{A4746AD6-10FC-4C94-88D1-BF2C3EDF1902}">
  <ds:schemaRefs>
    <ds:schemaRef ds:uri="http://purl.org/dc/elements/1.1/"/>
    <ds:schemaRef ds:uri="f3b3f527-1509-4273-8566-7e45a0a653cf"/>
    <ds:schemaRef ds:uri="http://schemas.microsoft.com/office/2006/documentManagement/types"/>
    <ds:schemaRef ds:uri="http://purl.org/dc/terms/"/>
    <ds:schemaRef ds:uri="a5b75f57-2937-40df-ad85-11bf2562f8df"/>
    <ds:schemaRef ds:uri="http://purl.org/dc/dcmitype/"/>
    <ds:schemaRef ds:uri="http://schemas.openxmlformats.org/package/2006/metadata/core-properties"/>
    <ds:schemaRef ds:uri="http://schemas.microsoft.com/office/infopath/2007/PartnerControls"/>
    <ds:schemaRef ds:uri="6898b459-f2df-4b3d-992a-e2b128c0048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CAB3D3D-6F60-4980-ACC6-050BA9DD8F57}">
  <ds:schemaRefs>
    <ds:schemaRef ds:uri="http://schemas.microsoft.com/sharepoint/v3/contenttype/forms"/>
  </ds:schemaRefs>
</ds:datastoreItem>
</file>

<file path=customXml/itemProps4.xml><?xml version="1.0" encoding="utf-8"?>
<ds:datastoreItem xmlns:ds="http://schemas.openxmlformats.org/officeDocument/2006/customXml" ds:itemID="{82963347-BE5E-473E-86EE-CC161DC6671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b75f57-2937-40df-ad85-11bf2562f8df"/>
    <ds:schemaRef ds:uri="f3b3f527-1509-4273-8566-7e45a0a653cf"/>
    <ds:schemaRef ds:uri="6898b459-f2df-4b3d-992a-e2b128c0048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2397</TotalTime>
  <Words>1226</Words>
  <Application>Microsoft Office PowerPoint</Application>
  <PresentationFormat>On-screen Show (16:10)</PresentationFormat>
  <Paragraphs>214</Paragraphs>
  <Slides>19</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vt:i4>
      </vt:variant>
    </vt:vector>
  </HeadingPairs>
  <TitlesOfParts>
    <vt:vector size="25" baseType="lpstr">
      <vt:lpstr>Arial</vt:lpstr>
      <vt:lpstr>Calibri</vt:lpstr>
      <vt:lpstr>Calibri Light</vt:lpstr>
      <vt:lpstr>Iowan Old Style</vt:lpstr>
      <vt:lpstr>Iowan Old Style Roman</vt:lpstr>
      <vt:lpstr>Office Theme</vt:lpstr>
      <vt:lpstr>Public Information Meeting</vt:lpstr>
      <vt:lpstr> </vt:lpstr>
      <vt:lpstr>PowerPoint Presentation</vt:lpstr>
      <vt:lpstr>Public Information Meeting</vt:lpstr>
      <vt:lpstr>PowerPoint Presentation</vt:lpstr>
      <vt:lpstr>PowerPoint Presentation</vt:lpstr>
      <vt:lpstr>Slide Title</vt:lpstr>
      <vt:lpstr>Proposal</vt:lpstr>
      <vt:lpstr>Proposal</vt:lpstr>
      <vt:lpstr>PowerPoint Presentation</vt:lpstr>
      <vt:lpstr>Slide Title</vt:lpstr>
      <vt:lpstr>PowerPoint Presentation</vt:lpstr>
      <vt:lpstr>Enabling Policy</vt:lpstr>
      <vt:lpstr>Enabling Policy</vt:lpstr>
      <vt:lpstr>Additional Policy</vt:lpstr>
      <vt:lpstr>General Criteria</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Laura Mosher</dc:creator>
  <cp:lastModifiedBy>Alice Jacob</cp:lastModifiedBy>
  <cp:revision>8</cp:revision>
  <dcterms:created xsi:type="dcterms:W3CDTF">2023-10-12T16:03:21Z</dcterms:created>
  <dcterms:modified xsi:type="dcterms:W3CDTF">2025-09-25T13:58:57Z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0x0101003EB9E46F4C3FFB48B6D2B15B7B5A76FF0022675745E3DC1A4E9293A77134CDAA5F0048E13ED5F5548B42ABE91930E92CB1AC</vt:lpwstr>
  </property>
  <property fmtid="{D5CDD505-2E9C-101B-9397-08002B2CF9AE}" pid="3" name="MediaServiceImageTags">
    <vt:lpwstr/>
  </property>
</Properties>
</file>